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70" r:id="rId3"/>
    <p:sldId id="271" r:id="rId4"/>
    <p:sldId id="258" r:id="rId5"/>
    <p:sldId id="259" r:id="rId6"/>
    <p:sldId id="260" r:id="rId7"/>
    <p:sldId id="263" r:id="rId8"/>
    <p:sldId id="264" r:id="rId9"/>
    <p:sldId id="262" r:id="rId10"/>
    <p:sldId id="265" r:id="rId11"/>
    <p:sldId id="266" r:id="rId12"/>
    <p:sldId id="267" r:id="rId13"/>
    <p:sldId id="268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B16BC-CB01-4527-AD76-A5198B3D0108}" type="datetimeFigureOut">
              <a:rPr lang="en-US" smtClean="0"/>
              <a:pPr/>
              <a:t>3/4/2015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4C4CC-AA3E-4238-A90C-264CE77446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B16BC-CB01-4527-AD76-A5198B3D0108}" type="datetimeFigureOut">
              <a:rPr lang="en-US" smtClean="0"/>
              <a:pPr/>
              <a:t>3/4/2015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4C4CC-AA3E-4238-A90C-264CE77446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B16BC-CB01-4527-AD76-A5198B3D0108}" type="datetimeFigureOut">
              <a:rPr lang="en-US" smtClean="0"/>
              <a:pPr/>
              <a:t>3/4/2015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4C4CC-AA3E-4238-A90C-264CE77446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B16BC-CB01-4527-AD76-A5198B3D0108}" type="datetimeFigureOut">
              <a:rPr lang="en-US" smtClean="0"/>
              <a:pPr/>
              <a:t>3/4/2015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4C4CC-AA3E-4238-A90C-264CE77446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B16BC-CB01-4527-AD76-A5198B3D0108}" type="datetimeFigureOut">
              <a:rPr lang="en-US" smtClean="0"/>
              <a:pPr/>
              <a:t>3/4/2015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4C4CC-AA3E-4238-A90C-264CE77446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B16BC-CB01-4527-AD76-A5198B3D0108}" type="datetimeFigureOut">
              <a:rPr lang="en-US" smtClean="0"/>
              <a:pPr/>
              <a:t>3/4/2015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4C4CC-AA3E-4238-A90C-264CE77446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B16BC-CB01-4527-AD76-A5198B3D0108}" type="datetimeFigureOut">
              <a:rPr lang="en-US" smtClean="0"/>
              <a:pPr/>
              <a:t>3/4/2015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4C4CC-AA3E-4238-A90C-264CE77446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B16BC-CB01-4527-AD76-A5198B3D0108}" type="datetimeFigureOut">
              <a:rPr lang="en-US" smtClean="0"/>
              <a:pPr/>
              <a:t>3/4/2015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4C4CC-AA3E-4238-A90C-264CE77446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B16BC-CB01-4527-AD76-A5198B3D0108}" type="datetimeFigureOut">
              <a:rPr lang="en-US" smtClean="0"/>
              <a:pPr/>
              <a:t>3/4/2015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4C4CC-AA3E-4238-A90C-264CE77446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B16BC-CB01-4527-AD76-A5198B3D0108}" type="datetimeFigureOut">
              <a:rPr lang="en-US" smtClean="0"/>
              <a:pPr/>
              <a:t>3/4/2015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4C4CC-AA3E-4238-A90C-264CE77446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B16BC-CB01-4527-AD76-A5198B3D0108}" type="datetimeFigureOut">
              <a:rPr lang="en-US" smtClean="0"/>
              <a:pPr/>
              <a:t>3/4/2015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4C4CC-AA3E-4238-A90C-264CE77446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0B16BC-CB01-4527-AD76-A5198B3D0108}" type="datetimeFigureOut">
              <a:rPr lang="en-US" smtClean="0"/>
              <a:pPr/>
              <a:t>3/4/2015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B4C4CC-AA3E-4238-A90C-264CE77446E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b="1" dirty="0" smtClean="0">
                <a:solidFill>
                  <a:srgbClr val="FF0000"/>
                </a:solidFill>
              </a:rPr>
              <a:t>ETIKA PROFESI</a:t>
            </a:r>
            <a:endParaRPr lang="en-US" sz="6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Autofit/>
          </a:bodyPr>
          <a:lstStyle/>
          <a:p>
            <a:r>
              <a:rPr lang="en-US" sz="6000" b="1" dirty="0" err="1" smtClean="0"/>
              <a:t>Ancaman</a:t>
            </a:r>
            <a:r>
              <a:rPr lang="en-US" sz="6000" b="1" dirty="0" smtClean="0"/>
              <a:t>: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dirty="0" err="1" smtClean="0">
                <a:solidFill>
                  <a:srgbClr val="FF0000"/>
                </a:solidFill>
              </a:rPr>
              <a:t>Ancaman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advokasi</a:t>
            </a:r>
            <a:r>
              <a:rPr lang="en-US" dirty="0" smtClean="0">
                <a:solidFill>
                  <a:srgbClr val="FF0000"/>
                </a:solidFill>
              </a:rPr>
              <a:t>:</a:t>
            </a:r>
          </a:p>
          <a:p>
            <a:pPr marL="514350" indent="-514350">
              <a:buNone/>
            </a:pPr>
            <a:r>
              <a:rPr lang="en-US" dirty="0" smtClean="0">
                <a:solidFill>
                  <a:srgbClr val="FF0000"/>
                </a:solidFill>
              </a:rPr>
              <a:t>     </a:t>
            </a:r>
            <a:r>
              <a:rPr lang="en-US" dirty="0" err="1" smtClean="0">
                <a:solidFill>
                  <a:srgbClr val="FF0000"/>
                </a:solidFill>
              </a:rPr>
              <a:t>Terjadi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ketika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praktisi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menyatakan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sikap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atau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pendapat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mengenai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suatu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hal</a:t>
            </a:r>
            <a:r>
              <a:rPr lang="en-US" dirty="0" smtClean="0">
                <a:solidFill>
                  <a:srgbClr val="FF0000"/>
                </a:solidFill>
              </a:rPr>
              <a:t> yang </a:t>
            </a:r>
            <a:r>
              <a:rPr lang="en-US" dirty="0" err="1" smtClean="0">
                <a:solidFill>
                  <a:srgbClr val="FF0000"/>
                </a:solidFill>
              </a:rPr>
              <a:t>dapat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mengurangi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objektivitas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selanjutnya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dari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praktis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tersebut</a:t>
            </a:r>
            <a:endParaRPr lang="en-US" dirty="0" smtClean="0">
              <a:solidFill>
                <a:srgbClr val="FF0000"/>
              </a:solidFill>
            </a:endParaRPr>
          </a:p>
          <a:p>
            <a:pPr marL="514350" indent="-514350">
              <a:buNone/>
            </a:pPr>
            <a:r>
              <a:rPr lang="en-US" dirty="0" smtClean="0">
                <a:solidFill>
                  <a:srgbClr val="00B050"/>
                </a:solidFill>
              </a:rPr>
              <a:t>2. </a:t>
            </a:r>
            <a:r>
              <a:rPr lang="en-US" dirty="0" err="1" smtClean="0">
                <a:solidFill>
                  <a:srgbClr val="00B050"/>
                </a:solidFill>
              </a:rPr>
              <a:t>Ancaman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kedekatan</a:t>
            </a:r>
            <a:r>
              <a:rPr lang="en-US" dirty="0" smtClean="0">
                <a:solidFill>
                  <a:srgbClr val="00B050"/>
                </a:solidFill>
              </a:rPr>
              <a:t> :</a:t>
            </a:r>
          </a:p>
          <a:p>
            <a:pPr marL="514350" indent="-514350">
              <a:buNone/>
            </a:pPr>
            <a:r>
              <a:rPr lang="en-US" dirty="0" smtClean="0">
                <a:solidFill>
                  <a:srgbClr val="00B050"/>
                </a:solidFill>
              </a:rPr>
              <a:t>     </a:t>
            </a:r>
            <a:r>
              <a:rPr lang="en-US" dirty="0" err="1" smtClean="0">
                <a:solidFill>
                  <a:srgbClr val="00B050"/>
                </a:solidFill>
              </a:rPr>
              <a:t>Terjadi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ketika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praktisi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terlalu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bersimpati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terhadap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kepentingan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pihak</a:t>
            </a:r>
            <a:r>
              <a:rPr lang="en-US" dirty="0" smtClean="0">
                <a:solidFill>
                  <a:srgbClr val="00B050"/>
                </a:solidFill>
              </a:rPr>
              <a:t> lain </a:t>
            </a:r>
            <a:r>
              <a:rPr lang="en-US" dirty="0" err="1" smtClean="0">
                <a:solidFill>
                  <a:srgbClr val="00B050"/>
                </a:solidFill>
              </a:rPr>
              <a:t>sebagai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akibat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kedekatan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hubungannya</a:t>
            </a:r>
            <a:endParaRPr lang="en-US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b="1" dirty="0" err="1" smtClean="0"/>
              <a:t>Ancaman</a:t>
            </a:r>
            <a:r>
              <a:rPr lang="en-US" b="1" dirty="0" smtClean="0"/>
              <a:t> </a:t>
            </a:r>
            <a:r>
              <a:rPr lang="en-US" sz="2700" b="1" i="1" dirty="0" err="1" smtClean="0"/>
              <a:t>lanjutan</a:t>
            </a:r>
            <a:r>
              <a:rPr lang="en-US" sz="2700" b="1" i="1" dirty="0" smtClean="0"/>
              <a:t>….</a:t>
            </a:r>
            <a:r>
              <a:rPr lang="en-US" b="1" dirty="0" smtClean="0"/>
              <a:t>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None/>
            </a:pPr>
            <a:r>
              <a:rPr lang="en-US" dirty="0" smtClean="0">
                <a:solidFill>
                  <a:srgbClr val="FF0000"/>
                </a:solidFill>
              </a:rPr>
              <a:t>3.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Ancaman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intimidasi</a:t>
            </a:r>
            <a:endParaRPr lang="en-US" dirty="0" smtClean="0">
              <a:solidFill>
                <a:srgbClr val="FF0000"/>
              </a:solidFill>
            </a:endParaRPr>
          </a:p>
          <a:p>
            <a:pPr marL="514350" indent="-514350">
              <a:buNone/>
            </a:pPr>
            <a:r>
              <a:rPr lang="en-US" dirty="0" smtClean="0">
                <a:solidFill>
                  <a:srgbClr val="FF0000"/>
                </a:solidFill>
              </a:rPr>
              <a:t>     </a:t>
            </a:r>
            <a:r>
              <a:rPr lang="en-US" dirty="0" err="1" smtClean="0">
                <a:solidFill>
                  <a:srgbClr val="FF0000"/>
                </a:solidFill>
              </a:rPr>
              <a:t>Terjadi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ketika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praktisi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dihalangi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untuk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bersikap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objektif</a:t>
            </a:r>
            <a:endParaRPr lang="en-US" dirty="0" smtClean="0">
              <a:solidFill>
                <a:srgbClr val="FF0000"/>
              </a:solidFill>
            </a:endParaRPr>
          </a:p>
          <a:p>
            <a:pPr marL="514350" indent="-514350">
              <a:buNone/>
            </a:pPr>
            <a:r>
              <a:rPr lang="en-US" dirty="0" smtClean="0">
                <a:solidFill>
                  <a:srgbClr val="00B0F0"/>
                </a:solidFill>
              </a:rPr>
              <a:t>4. </a:t>
            </a:r>
            <a:r>
              <a:rPr lang="en-US" dirty="0" err="1" smtClean="0">
                <a:solidFill>
                  <a:srgbClr val="00B0F0"/>
                </a:solidFill>
              </a:rPr>
              <a:t>Ancaman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kepentingan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pribadi</a:t>
            </a:r>
            <a:endParaRPr lang="en-US" dirty="0" smtClean="0">
              <a:solidFill>
                <a:srgbClr val="00B0F0"/>
              </a:solidFill>
            </a:endParaRPr>
          </a:p>
          <a:p>
            <a:pPr marL="514350" indent="-514350">
              <a:buNone/>
            </a:pPr>
            <a:r>
              <a:rPr lang="en-US" dirty="0" smtClean="0">
                <a:solidFill>
                  <a:srgbClr val="00B0F0"/>
                </a:solidFill>
              </a:rPr>
              <a:t>     </a:t>
            </a:r>
            <a:r>
              <a:rPr lang="en-US" dirty="0" err="1" smtClean="0">
                <a:solidFill>
                  <a:srgbClr val="00B0F0"/>
                </a:solidFill>
              </a:rPr>
              <a:t>Akibat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kepentingan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keuangan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atau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kepentingan</a:t>
            </a:r>
            <a:r>
              <a:rPr lang="en-US" dirty="0" smtClean="0">
                <a:solidFill>
                  <a:srgbClr val="00B0F0"/>
                </a:solidFill>
              </a:rPr>
              <a:t> lain </a:t>
            </a:r>
            <a:r>
              <a:rPr lang="en-US" dirty="0" err="1" smtClean="0">
                <a:solidFill>
                  <a:srgbClr val="00B0F0"/>
                </a:solidFill>
              </a:rPr>
              <a:t>dari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praktisi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maupun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anggota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keluarga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langsung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atau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anggota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keluarga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dekat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dari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praktisi</a:t>
            </a:r>
            <a:endParaRPr lang="en-US" dirty="0" smtClean="0">
              <a:solidFill>
                <a:srgbClr val="00B0F0"/>
              </a:solidFill>
            </a:endParaRPr>
          </a:p>
          <a:p>
            <a:pPr marL="514350" indent="-514350">
              <a:buNone/>
            </a:pPr>
            <a:r>
              <a:rPr lang="en-US" dirty="0" smtClean="0"/>
              <a:t>5. </a:t>
            </a:r>
            <a:r>
              <a:rPr lang="en-US" dirty="0" err="1" smtClean="0"/>
              <a:t>Ancaman</a:t>
            </a:r>
            <a:r>
              <a:rPr lang="en-US" dirty="0" smtClean="0"/>
              <a:t> </a:t>
            </a:r>
            <a:r>
              <a:rPr lang="en-US" dirty="0" err="1" smtClean="0"/>
              <a:t>telaah</a:t>
            </a:r>
            <a:r>
              <a:rPr lang="en-US" dirty="0" smtClean="0"/>
              <a:t> </a:t>
            </a:r>
            <a:r>
              <a:rPr lang="en-US" dirty="0" err="1" smtClean="0"/>
              <a:t>pribadi</a:t>
            </a: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    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pertimbangan</a:t>
            </a:r>
            <a:r>
              <a:rPr lang="en-US" dirty="0" smtClean="0"/>
              <a:t> yang 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sebelumnya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dievaluasi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praktisi</a:t>
            </a:r>
            <a:r>
              <a:rPr lang="en-US" dirty="0" smtClean="0"/>
              <a:t> yang </a:t>
            </a:r>
            <a:r>
              <a:rPr lang="en-US" dirty="0" err="1" smtClean="0"/>
              <a:t>bertanggungjawab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pertimbangan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Autofit/>
          </a:bodyPr>
          <a:lstStyle/>
          <a:p>
            <a:r>
              <a:rPr lang="en-US" sz="6000" b="1" dirty="0" err="1" smtClean="0"/>
              <a:t>Pencegahan</a:t>
            </a:r>
            <a:r>
              <a:rPr lang="en-US" sz="6000" b="1" dirty="0" smtClean="0"/>
              <a:t>: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en-US" b="1" dirty="0" err="1" smtClean="0">
                <a:solidFill>
                  <a:srgbClr val="00B050"/>
                </a:solidFill>
              </a:rPr>
              <a:t>Pencegahan</a:t>
            </a:r>
            <a:r>
              <a:rPr lang="en-US" b="1" dirty="0" smtClean="0">
                <a:solidFill>
                  <a:srgbClr val="00B050"/>
                </a:solidFill>
              </a:rPr>
              <a:t> yang </a:t>
            </a:r>
            <a:r>
              <a:rPr lang="en-US" b="1" dirty="0" err="1" smtClean="0">
                <a:solidFill>
                  <a:srgbClr val="00B050"/>
                </a:solidFill>
              </a:rPr>
              <a:t>dibuat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profesi</a:t>
            </a:r>
            <a:r>
              <a:rPr lang="en-US" b="1" dirty="0" smtClean="0">
                <a:solidFill>
                  <a:srgbClr val="00B050"/>
                </a:solidFill>
              </a:rPr>
              <a:t>, </a:t>
            </a:r>
            <a:r>
              <a:rPr lang="en-US" b="1" dirty="0" err="1" smtClean="0">
                <a:solidFill>
                  <a:srgbClr val="00B050"/>
                </a:solidFill>
              </a:rPr>
              <a:t>perundang-undangan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atau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peraturan</a:t>
            </a:r>
            <a:r>
              <a:rPr lang="en-US" b="1" dirty="0" smtClean="0">
                <a:solidFill>
                  <a:srgbClr val="00B050"/>
                </a:solidFill>
              </a:rPr>
              <a:t>. </a:t>
            </a:r>
            <a:r>
              <a:rPr lang="en-US" b="1" dirty="0" err="1" smtClean="0">
                <a:solidFill>
                  <a:srgbClr val="00B050"/>
                </a:solidFill>
              </a:rPr>
              <a:t>Misal</a:t>
            </a:r>
            <a:r>
              <a:rPr lang="en-US" b="1" dirty="0" smtClean="0">
                <a:solidFill>
                  <a:srgbClr val="00B050"/>
                </a:solidFill>
              </a:rPr>
              <a:t> :</a:t>
            </a:r>
          </a:p>
          <a:p>
            <a:pPr marL="514350" indent="-514350">
              <a:buAutoNum type="alphaLcPeriod"/>
            </a:pPr>
            <a:r>
              <a:rPr lang="en-US" b="1" dirty="0" err="1" smtClean="0">
                <a:solidFill>
                  <a:srgbClr val="00B050"/>
                </a:solidFill>
              </a:rPr>
              <a:t>Persyaratan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pendidikan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pelatihan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dan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pengalaman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untuk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memasuki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profesi</a:t>
            </a:r>
            <a:endParaRPr lang="en-US" b="1" dirty="0" smtClean="0">
              <a:solidFill>
                <a:srgbClr val="00B050"/>
              </a:solidFill>
            </a:endParaRPr>
          </a:p>
          <a:p>
            <a:pPr marL="514350" indent="-514350">
              <a:buAutoNum type="alphaLcPeriod"/>
            </a:pPr>
            <a:r>
              <a:rPr lang="en-US" b="1" dirty="0" err="1" smtClean="0">
                <a:solidFill>
                  <a:srgbClr val="00B050"/>
                </a:solidFill>
              </a:rPr>
              <a:t>Persyaratan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pengembangan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dan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pendidikan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profesi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berkelanjutan</a:t>
            </a:r>
            <a:endParaRPr lang="en-US" b="1" dirty="0" smtClean="0">
              <a:solidFill>
                <a:srgbClr val="00B050"/>
              </a:solidFill>
            </a:endParaRPr>
          </a:p>
          <a:p>
            <a:pPr marL="514350" indent="-514350">
              <a:buAutoNum type="alphaLcPeriod"/>
            </a:pPr>
            <a:r>
              <a:rPr lang="en-US" b="1" dirty="0" err="1" smtClean="0">
                <a:solidFill>
                  <a:srgbClr val="00B050"/>
                </a:solidFill>
              </a:rPr>
              <a:t>Peraturan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tatakelola</a:t>
            </a:r>
            <a:endParaRPr lang="en-US" b="1" dirty="0" smtClean="0">
              <a:solidFill>
                <a:srgbClr val="00B050"/>
              </a:solidFill>
            </a:endParaRPr>
          </a:p>
          <a:p>
            <a:pPr marL="514350" indent="-514350">
              <a:buAutoNum type="alphaLcPeriod"/>
            </a:pPr>
            <a:r>
              <a:rPr lang="en-US" b="1" dirty="0" err="1" smtClean="0">
                <a:solidFill>
                  <a:srgbClr val="00B050"/>
                </a:solidFill>
              </a:rPr>
              <a:t>Standar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profesi</a:t>
            </a:r>
            <a:endParaRPr lang="en-US" b="1" dirty="0" smtClean="0">
              <a:solidFill>
                <a:srgbClr val="00B050"/>
              </a:solidFill>
            </a:endParaRPr>
          </a:p>
          <a:p>
            <a:pPr marL="514350" indent="-514350">
              <a:buAutoNum type="alphaLcPeriod"/>
            </a:pPr>
            <a:r>
              <a:rPr lang="en-US" b="1" dirty="0" err="1" smtClean="0">
                <a:solidFill>
                  <a:srgbClr val="00B050"/>
                </a:solidFill>
              </a:rPr>
              <a:t>Prosedur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pengawasan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dan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pendisiplinan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dari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organisasi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profesi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atau</a:t>
            </a:r>
            <a:r>
              <a:rPr lang="en-US" b="1" dirty="0" smtClean="0">
                <a:solidFill>
                  <a:srgbClr val="00B050"/>
                </a:solidFill>
              </a:rPr>
              <a:t> regulator</a:t>
            </a:r>
            <a:endParaRPr lang="en-US" b="1" dirty="0" smtClean="0">
              <a:solidFill>
                <a:srgbClr val="FF0000"/>
              </a:solidFill>
            </a:endParaRPr>
          </a:p>
          <a:p>
            <a:pPr marL="514350" indent="-51435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2. </a:t>
            </a:r>
            <a:r>
              <a:rPr lang="en-US" b="1" dirty="0" err="1" smtClean="0">
                <a:solidFill>
                  <a:srgbClr val="FF0000"/>
                </a:solidFill>
              </a:rPr>
              <a:t>Pencegahan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dalam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lingkungan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kerja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Autofit/>
          </a:bodyPr>
          <a:lstStyle/>
          <a:p>
            <a:r>
              <a:rPr lang="en-US" sz="4000" b="1" dirty="0" err="1" smtClean="0"/>
              <a:t>Penyelesaian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masalah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etika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profesi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b="1" dirty="0" err="1" smtClean="0">
                <a:solidFill>
                  <a:srgbClr val="00B050"/>
                </a:solidFill>
              </a:rPr>
              <a:t>Dalam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proses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penyelesaian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masalah</a:t>
            </a:r>
            <a:r>
              <a:rPr lang="en-US" b="1" dirty="0" smtClean="0">
                <a:solidFill>
                  <a:srgbClr val="00B050"/>
                </a:solidFill>
              </a:rPr>
              <a:t>, </a:t>
            </a:r>
            <a:r>
              <a:rPr lang="en-US" b="1" dirty="0" err="1" smtClean="0">
                <a:solidFill>
                  <a:srgbClr val="00B050"/>
                </a:solidFill>
              </a:rPr>
              <a:t>pertimbangan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hal-hal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sbb</a:t>
            </a:r>
            <a:r>
              <a:rPr lang="en-US" b="1" dirty="0" smtClean="0">
                <a:solidFill>
                  <a:srgbClr val="00B050"/>
                </a:solidFill>
              </a:rPr>
              <a:t>:</a:t>
            </a:r>
          </a:p>
          <a:p>
            <a:pPr marL="514350" indent="-514350">
              <a:buAutoNum type="alphaLcPeriod"/>
            </a:pPr>
            <a:r>
              <a:rPr lang="en-US" b="1" dirty="0" err="1" smtClean="0">
                <a:solidFill>
                  <a:srgbClr val="00B050"/>
                </a:solidFill>
              </a:rPr>
              <a:t>Fakta</a:t>
            </a:r>
            <a:r>
              <a:rPr lang="en-US" b="1" dirty="0" smtClean="0">
                <a:solidFill>
                  <a:srgbClr val="00B050"/>
                </a:solidFill>
              </a:rPr>
              <a:t> yang </a:t>
            </a:r>
            <a:r>
              <a:rPr lang="en-US" b="1" dirty="0" err="1" smtClean="0">
                <a:solidFill>
                  <a:srgbClr val="00B050"/>
                </a:solidFill>
              </a:rPr>
              <a:t>relevan</a:t>
            </a:r>
            <a:endParaRPr lang="en-US" b="1" dirty="0" smtClean="0">
              <a:solidFill>
                <a:srgbClr val="00B050"/>
              </a:solidFill>
            </a:endParaRPr>
          </a:p>
          <a:p>
            <a:pPr marL="514350" indent="-514350">
              <a:buAutoNum type="alphaLcPeriod"/>
            </a:pPr>
            <a:r>
              <a:rPr lang="en-US" b="1" dirty="0" err="1" smtClean="0">
                <a:solidFill>
                  <a:srgbClr val="00B050"/>
                </a:solidFill>
              </a:rPr>
              <a:t>Masalah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etika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profesi</a:t>
            </a:r>
            <a:r>
              <a:rPr lang="en-US" b="1" dirty="0" smtClean="0">
                <a:solidFill>
                  <a:srgbClr val="00B050"/>
                </a:solidFill>
              </a:rPr>
              <a:t> yang </a:t>
            </a:r>
            <a:r>
              <a:rPr lang="en-US" b="1" dirty="0" err="1" smtClean="0">
                <a:solidFill>
                  <a:srgbClr val="00B050"/>
                </a:solidFill>
              </a:rPr>
              <a:t>terkait</a:t>
            </a:r>
            <a:endParaRPr lang="en-US" b="1" dirty="0" smtClean="0">
              <a:solidFill>
                <a:srgbClr val="00B050"/>
              </a:solidFill>
            </a:endParaRPr>
          </a:p>
          <a:p>
            <a:pPr marL="514350" indent="-514350">
              <a:buAutoNum type="alphaLcPeriod"/>
            </a:pPr>
            <a:r>
              <a:rPr lang="en-US" b="1" dirty="0" err="1" smtClean="0">
                <a:solidFill>
                  <a:srgbClr val="00B050"/>
                </a:solidFill>
              </a:rPr>
              <a:t>Prinsip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dasar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etika</a:t>
            </a:r>
            <a:r>
              <a:rPr lang="en-US" b="1" dirty="0" smtClean="0">
                <a:solidFill>
                  <a:srgbClr val="00B050"/>
                </a:solidFill>
              </a:rPr>
              <a:t> yang </a:t>
            </a:r>
            <a:r>
              <a:rPr lang="en-US" b="1" dirty="0" err="1" smtClean="0">
                <a:solidFill>
                  <a:srgbClr val="00B050"/>
                </a:solidFill>
              </a:rPr>
              <a:t>terkait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dengan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masalah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etika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profesi</a:t>
            </a:r>
            <a:r>
              <a:rPr lang="en-US" b="1" dirty="0" smtClean="0">
                <a:solidFill>
                  <a:srgbClr val="00B050"/>
                </a:solidFill>
              </a:rPr>
              <a:t> yang </a:t>
            </a:r>
            <a:r>
              <a:rPr lang="en-US" b="1" dirty="0" err="1" smtClean="0">
                <a:solidFill>
                  <a:srgbClr val="00B050"/>
                </a:solidFill>
              </a:rPr>
              <a:t>dihadapi</a:t>
            </a:r>
            <a:endParaRPr lang="en-US" b="1" dirty="0" smtClean="0">
              <a:solidFill>
                <a:srgbClr val="00B050"/>
              </a:solidFill>
            </a:endParaRPr>
          </a:p>
          <a:p>
            <a:pPr marL="514350" indent="-514350">
              <a:buAutoNum type="alphaLcPeriod"/>
            </a:pPr>
            <a:r>
              <a:rPr lang="en-US" b="1" dirty="0" err="1" smtClean="0">
                <a:solidFill>
                  <a:srgbClr val="00B050"/>
                </a:solidFill>
              </a:rPr>
              <a:t>Prosedur</a:t>
            </a:r>
            <a:r>
              <a:rPr lang="en-US" b="1" dirty="0" smtClean="0">
                <a:solidFill>
                  <a:srgbClr val="00B050"/>
                </a:solidFill>
              </a:rPr>
              <a:t> internal yang </a:t>
            </a:r>
            <a:r>
              <a:rPr lang="en-US" b="1" dirty="0" err="1" smtClean="0">
                <a:solidFill>
                  <a:srgbClr val="00B050"/>
                </a:solidFill>
              </a:rPr>
              <a:t>berlaku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dan</a:t>
            </a:r>
            <a:endParaRPr lang="en-US" b="1" dirty="0" smtClean="0">
              <a:solidFill>
                <a:srgbClr val="00B050"/>
              </a:solidFill>
            </a:endParaRPr>
          </a:p>
          <a:p>
            <a:pPr marL="514350" indent="-514350">
              <a:buAutoNum type="alphaLcPeriod"/>
            </a:pPr>
            <a:r>
              <a:rPr lang="en-US" b="1" dirty="0" err="1" smtClean="0">
                <a:solidFill>
                  <a:srgbClr val="00B050"/>
                </a:solidFill>
              </a:rPr>
              <a:t>Tindakan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alternati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 smtClean="0">
                <a:solidFill>
                  <a:srgbClr val="FF0000"/>
                </a:solidFill>
              </a:rPr>
              <a:t>ATURAN ETIKA PROFESI</a:t>
            </a:r>
            <a:endParaRPr lang="en-US" sz="5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Autofit/>
          </a:bodyPr>
          <a:lstStyle/>
          <a:p>
            <a:r>
              <a:rPr lang="en-US" sz="6000" b="1" dirty="0" err="1" smtClean="0">
                <a:solidFill>
                  <a:srgbClr val="FF0000"/>
                </a:solidFill>
              </a:rPr>
              <a:t>Kode</a:t>
            </a:r>
            <a:r>
              <a:rPr lang="en-US" sz="6000" b="1" dirty="0" smtClean="0">
                <a:solidFill>
                  <a:srgbClr val="FF0000"/>
                </a:solidFill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</a:rPr>
              <a:t>Etik</a:t>
            </a:r>
            <a:r>
              <a:rPr lang="en-US" sz="6000" b="1" dirty="0" smtClean="0">
                <a:solidFill>
                  <a:srgbClr val="FF0000"/>
                </a:solidFill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</a:rPr>
              <a:t>Profesi</a:t>
            </a:r>
            <a:r>
              <a:rPr lang="en-US" sz="6000" b="1" dirty="0" smtClean="0">
                <a:solidFill>
                  <a:srgbClr val="FF0000"/>
                </a:solidFill>
              </a:rPr>
              <a:t> :</a:t>
            </a:r>
            <a:endParaRPr lang="en-US" sz="6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en-US" sz="2400" b="1" dirty="0" err="1" smtClean="0">
                <a:solidFill>
                  <a:srgbClr val="00B050"/>
                </a:solidFill>
              </a:rPr>
              <a:t>Ancaman</a:t>
            </a:r>
            <a:r>
              <a:rPr lang="en-US" sz="2400" b="1" dirty="0" smtClean="0">
                <a:solidFill>
                  <a:srgbClr val="00B050"/>
                </a:solidFill>
              </a:rPr>
              <a:t> &amp; </a:t>
            </a:r>
            <a:r>
              <a:rPr lang="en-US" sz="2400" b="1" dirty="0" err="1" smtClean="0">
                <a:solidFill>
                  <a:srgbClr val="00B050"/>
                </a:solidFill>
              </a:rPr>
              <a:t>pencegahan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pPr marL="514350" indent="-514350">
              <a:buAutoNum type="arabicPeriod"/>
            </a:pPr>
            <a:r>
              <a:rPr lang="en-US" sz="2400" b="1" dirty="0" err="1" smtClean="0">
                <a:solidFill>
                  <a:srgbClr val="00B050"/>
                </a:solidFill>
              </a:rPr>
              <a:t>Penunjukan</a:t>
            </a:r>
            <a:r>
              <a:rPr lang="en-US" sz="2400" b="1" dirty="0" smtClean="0">
                <a:solidFill>
                  <a:srgbClr val="00B050"/>
                </a:solidFill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</a:rPr>
              <a:t>praktisi</a:t>
            </a:r>
            <a:r>
              <a:rPr lang="en-US" sz="2400" b="1" dirty="0" smtClean="0">
                <a:solidFill>
                  <a:srgbClr val="00B050"/>
                </a:solidFill>
              </a:rPr>
              <a:t>, KAP, </a:t>
            </a:r>
            <a:r>
              <a:rPr lang="en-US" sz="2400" b="1" dirty="0" err="1" smtClean="0">
                <a:solidFill>
                  <a:srgbClr val="00B050"/>
                </a:solidFill>
              </a:rPr>
              <a:t>atau</a:t>
            </a:r>
            <a:r>
              <a:rPr lang="en-US" sz="2400" b="1" dirty="0" smtClean="0">
                <a:solidFill>
                  <a:srgbClr val="00B050"/>
                </a:solidFill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</a:rPr>
              <a:t>jaringan</a:t>
            </a:r>
            <a:r>
              <a:rPr lang="en-US" sz="2400" b="1" dirty="0" smtClean="0">
                <a:solidFill>
                  <a:srgbClr val="00B050"/>
                </a:solidFill>
              </a:rPr>
              <a:t> KAP</a:t>
            </a:r>
          </a:p>
          <a:p>
            <a:pPr marL="514350" indent="-514350">
              <a:buAutoNum type="arabicPeriod"/>
            </a:pPr>
            <a:r>
              <a:rPr lang="en-US" sz="2400" b="1" dirty="0" err="1" smtClean="0">
                <a:solidFill>
                  <a:srgbClr val="00B050"/>
                </a:solidFill>
              </a:rPr>
              <a:t>Benturan</a:t>
            </a:r>
            <a:r>
              <a:rPr lang="en-US" sz="2400" b="1" dirty="0" smtClean="0">
                <a:solidFill>
                  <a:srgbClr val="00B050"/>
                </a:solidFill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</a:rPr>
              <a:t>kepentingan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pPr marL="514350" indent="-514350">
              <a:buAutoNum type="arabicPeriod"/>
            </a:pPr>
            <a:r>
              <a:rPr lang="en-US" sz="2400" b="1" dirty="0" err="1" smtClean="0">
                <a:solidFill>
                  <a:srgbClr val="00B050"/>
                </a:solidFill>
              </a:rPr>
              <a:t>Pendapat</a:t>
            </a:r>
            <a:r>
              <a:rPr lang="en-US" sz="2400" b="1" dirty="0" smtClean="0">
                <a:solidFill>
                  <a:srgbClr val="00B050"/>
                </a:solidFill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</a:rPr>
              <a:t>kedua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pPr marL="514350" indent="-514350">
              <a:buAutoNum type="arabicPeriod"/>
            </a:pPr>
            <a:r>
              <a:rPr lang="en-US" sz="2400" b="1" dirty="0" err="1" smtClean="0">
                <a:solidFill>
                  <a:srgbClr val="00B050"/>
                </a:solidFill>
              </a:rPr>
              <a:t>Imbalan</a:t>
            </a:r>
            <a:r>
              <a:rPr lang="en-US" sz="2400" b="1" dirty="0" smtClean="0">
                <a:solidFill>
                  <a:srgbClr val="00B050"/>
                </a:solidFill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</a:rPr>
              <a:t>jasa</a:t>
            </a:r>
            <a:r>
              <a:rPr lang="en-US" sz="2400" b="1" dirty="0" smtClean="0">
                <a:solidFill>
                  <a:srgbClr val="00B050"/>
                </a:solidFill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</a:rPr>
              <a:t>profesional</a:t>
            </a:r>
            <a:r>
              <a:rPr lang="en-US" sz="2400" b="1" dirty="0" smtClean="0">
                <a:solidFill>
                  <a:srgbClr val="00B050"/>
                </a:solidFill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</a:rPr>
              <a:t>dan</a:t>
            </a:r>
            <a:r>
              <a:rPr lang="en-US" sz="2400" b="1" dirty="0" smtClean="0">
                <a:solidFill>
                  <a:srgbClr val="00B050"/>
                </a:solidFill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</a:rPr>
              <a:t>bentuk</a:t>
            </a:r>
            <a:r>
              <a:rPr lang="en-US" sz="2400" b="1" dirty="0" smtClean="0">
                <a:solidFill>
                  <a:srgbClr val="00B050"/>
                </a:solidFill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</a:rPr>
              <a:t>remunerasi</a:t>
            </a:r>
            <a:r>
              <a:rPr lang="en-US" sz="2400" b="1" dirty="0" smtClean="0">
                <a:solidFill>
                  <a:srgbClr val="00B050"/>
                </a:solidFill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</a:rPr>
              <a:t>lainnya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pPr marL="514350" indent="-514350">
              <a:buAutoNum type="arabicPeriod"/>
            </a:pPr>
            <a:r>
              <a:rPr lang="en-US" sz="2400" b="1" dirty="0" err="1" smtClean="0">
                <a:solidFill>
                  <a:srgbClr val="00B050"/>
                </a:solidFill>
              </a:rPr>
              <a:t>Pemasaran</a:t>
            </a:r>
            <a:r>
              <a:rPr lang="en-US" sz="2400" b="1" dirty="0" smtClean="0">
                <a:solidFill>
                  <a:srgbClr val="00B050"/>
                </a:solidFill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</a:rPr>
              <a:t>jasa</a:t>
            </a:r>
            <a:r>
              <a:rPr lang="en-US" sz="2400" b="1" dirty="0" smtClean="0">
                <a:solidFill>
                  <a:srgbClr val="00B050"/>
                </a:solidFill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</a:rPr>
              <a:t>profesional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pPr marL="514350" indent="-514350">
              <a:buAutoNum type="arabicPeriod"/>
            </a:pPr>
            <a:r>
              <a:rPr lang="en-US" sz="2400" b="1" dirty="0" err="1" smtClean="0">
                <a:solidFill>
                  <a:srgbClr val="00B050"/>
                </a:solidFill>
              </a:rPr>
              <a:t>Penerimaan</a:t>
            </a:r>
            <a:r>
              <a:rPr lang="en-US" sz="2400" b="1" dirty="0" smtClean="0">
                <a:solidFill>
                  <a:srgbClr val="00B050"/>
                </a:solidFill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</a:rPr>
              <a:t>hadiah</a:t>
            </a:r>
            <a:r>
              <a:rPr lang="en-US" sz="2400" b="1" dirty="0" smtClean="0">
                <a:solidFill>
                  <a:srgbClr val="00B050"/>
                </a:solidFill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</a:rPr>
              <a:t>atau</a:t>
            </a:r>
            <a:r>
              <a:rPr lang="en-US" sz="2400" b="1" dirty="0" smtClean="0">
                <a:solidFill>
                  <a:srgbClr val="00B050"/>
                </a:solidFill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</a:rPr>
              <a:t>bentuk</a:t>
            </a:r>
            <a:r>
              <a:rPr lang="en-US" sz="2400" b="1" dirty="0" smtClean="0">
                <a:solidFill>
                  <a:srgbClr val="00B050"/>
                </a:solidFill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</a:rPr>
              <a:t>keramah-tamahan</a:t>
            </a:r>
            <a:r>
              <a:rPr lang="en-US" sz="2400" b="1" dirty="0" smtClean="0">
                <a:solidFill>
                  <a:srgbClr val="00B050"/>
                </a:solidFill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</a:rPr>
              <a:t>lainnya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pPr marL="514350" indent="-514350">
              <a:buAutoNum type="arabicPeriod"/>
            </a:pPr>
            <a:r>
              <a:rPr lang="en-US" sz="2400" b="1" dirty="0" err="1" smtClean="0">
                <a:solidFill>
                  <a:srgbClr val="00B050"/>
                </a:solidFill>
              </a:rPr>
              <a:t>Penyimpanan</a:t>
            </a:r>
            <a:r>
              <a:rPr lang="en-US" sz="2400" b="1" dirty="0" smtClean="0">
                <a:solidFill>
                  <a:srgbClr val="00B050"/>
                </a:solidFill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</a:rPr>
              <a:t>aset</a:t>
            </a:r>
            <a:r>
              <a:rPr lang="en-US" sz="2400" b="1" dirty="0" smtClean="0">
                <a:solidFill>
                  <a:srgbClr val="00B050"/>
                </a:solidFill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</a:rPr>
              <a:t>milik</a:t>
            </a:r>
            <a:r>
              <a:rPr lang="en-US" sz="2400" b="1" dirty="0" smtClean="0">
                <a:solidFill>
                  <a:srgbClr val="00B050"/>
                </a:solidFill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</a:rPr>
              <a:t>klien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pPr marL="514350" indent="-514350">
              <a:buAutoNum type="arabicPeriod"/>
            </a:pPr>
            <a:r>
              <a:rPr lang="en-US" sz="2400" b="1" dirty="0" err="1" smtClean="0">
                <a:solidFill>
                  <a:srgbClr val="00B050"/>
                </a:solidFill>
              </a:rPr>
              <a:t>Objektivitas</a:t>
            </a:r>
            <a:r>
              <a:rPr lang="en-US" sz="2400" b="1" dirty="0" smtClean="0">
                <a:solidFill>
                  <a:srgbClr val="00B050"/>
                </a:solidFill>
              </a:rPr>
              <a:t> – </a:t>
            </a:r>
            <a:r>
              <a:rPr lang="en-US" sz="2400" b="1" dirty="0" err="1" smtClean="0">
                <a:solidFill>
                  <a:srgbClr val="00B050"/>
                </a:solidFill>
              </a:rPr>
              <a:t>semua</a:t>
            </a:r>
            <a:r>
              <a:rPr lang="en-US" sz="2400" b="1" dirty="0" smtClean="0">
                <a:solidFill>
                  <a:srgbClr val="00B050"/>
                </a:solidFill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</a:rPr>
              <a:t>jasa</a:t>
            </a:r>
            <a:r>
              <a:rPr lang="en-US" sz="2400" b="1" dirty="0" smtClean="0">
                <a:solidFill>
                  <a:srgbClr val="00B050"/>
                </a:solidFill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</a:rPr>
              <a:t>profesional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pPr marL="514350" indent="-514350">
              <a:buAutoNum type="arabicPeriod"/>
            </a:pPr>
            <a:r>
              <a:rPr lang="en-US" sz="2400" b="1" dirty="0" err="1" smtClean="0">
                <a:solidFill>
                  <a:srgbClr val="00B050"/>
                </a:solidFill>
              </a:rPr>
              <a:t>Independensi</a:t>
            </a:r>
            <a:r>
              <a:rPr lang="en-US" sz="2400" b="1" dirty="0" smtClean="0">
                <a:solidFill>
                  <a:srgbClr val="00B050"/>
                </a:solidFill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</a:rPr>
              <a:t>dalam</a:t>
            </a:r>
            <a:r>
              <a:rPr lang="en-US" sz="2400" b="1" dirty="0" smtClean="0">
                <a:solidFill>
                  <a:srgbClr val="00B050"/>
                </a:solidFill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</a:rPr>
              <a:t>perikatan</a:t>
            </a:r>
            <a:r>
              <a:rPr lang="en-US" sz="2400" b="1" dirty="0" smtClean="0">
                <a:solidFill>
                  <a:srgbClr val="00B050"/>
                </a:solidFill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</a:rPr>
              <a:t>asurans</a:t>
            </a:r>
            <a:r>
              <a:rPr lang="en-US" sz="2400" b="1" dirty="0" smtClean="0">
                <a:solidFill>
                  <a:srgbClr val="00B050"/>
                </a:solidFill>
              </a:rPr>
              <a:t> :</a:t>
            </a:r>
          </a:p>
          <a:p>
            <a:pPr marL="914400" lvl="1" indent="-514350">
              <a:buAutoNum type="alphaLcPeriod"/>
            </a:pPr>
            <a:r>
              <a:rPr lang="en-US" sz="2400" b="1" dirty="0" err="1" smtClean="0">
                <a:solidFill>
                  <a:srgbClr val="00B050"/>
                </a:solidFill>
              </a:rPr>
              <a:t>Konsep</a:t>
            </a:r>
            <a:r>
              <a:rPr lang="en-US" sz="2400" b="1" dirty="0" smtClean="0">
                <a:solidFill>
                  <a:srgbClr val="00B050"/>
                </a:solidFill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</a:rPr>
              <a:t>independensi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pPr marL="914400" lvl="1" indent="-514350">
              <a:buAutoNum type="alphaLcPeriod"/>
            </a:pPr>
            <a:r>
              <a:rPr lang="en-US" sz="2400" b="1" dirty="0" err="1" smtClean="0">
                <a:solidFill>
                  <a:srgbClr val="00B050"/>
                </a:solidFill>
              </a:rPr>
              <a:t>Periode</a:t>
            </a:r>
            <a:r>
              <a:rPr lang="en-US" sz="2400" b="1" dirty="0" smtClean="0">
                <a:solidFill>
                  <a:srgbClr val="00B050"/>
                </a:solidFill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</a:rPr>
              <a:t>independensi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pPr marL="514350" indent="-514350">
              <a:buNone/>
            </a:pPr>
            <a:r>
              <a:rPr lang="en-US" sz="2800" b="1" dirty="0" smtClean="0">
                <a:solidFill>
                  <a:srgbClr val="00B050"/>
                </a:solidFill>
              </a:rPr>
              <a:t>     c.   </a:t>
            </a:r>
            <a:r>
              <a:rPr lang="en-US" sz="2800" b="1" dirty="0" err="1" smtClean="0">
                <a:solidFill>
                  <a:srgbClr val="00B050"/>
                </a:solidFill>
              </a:rPr>
              <a:t>An</a:t>
            </a:r>
            <a:r>
              <a:rPr lang="en-US" sz="2400" b="1" dirty="0" err="1" smtClean="0">
                <a:solidFill>
                  <a:srgbClr val="00B050"/>
                </a:solidFill>
              </a:rPr>
              <a:t>caman</a:t>
            </a:r>
            <a:r>
              <a:rPr lang="en-US" sz="2400" b="1" dirty="0" smtClean="0">
                <a:solidFill>
                  <a:srgbClr val="00B050"/>
                </a:solidFill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</a:rPr>
              <a:t>dalam</a:t>
            </a:r>
            <a:r>
              <a:rPr lang="en-US" sz="2400" b="1" dirty="0" smtClean="0">
                <a:solidFill>
                  <a:srgbClr val="00B050"/>
                </a:solidFill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</a:rPr>
              <a:t>perikatan</a:t>
            </a:r>
            <a:r>
              <a:rPr lang="en-US" sz="2400" b="1" dirty="0" smtClean="0">
                <a:solidFill>
                  <a:srgbClr val="00B050"/>
                </a:solidFill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</a:rPr>
              <a:t>asurans</a:t>
            </a:r>
            <a:endParaRPr lang="en-US" sz="24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Autofit/>
          </a:bodyPr>
          <a:lstStyle/>
          <a:p>
            <a:r>
              <a:rPr lang="en-US" sz="4000" b="1" dirty="0" err="1" smtClean="0"/>
              <a:t>Konsep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Independensi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b="1" dirty="0" err="1" smtClean="0">
                <a:solidFill>
                  <a:srgbClr val="FF0000"/>
                </a:solidFill>
              </a:rPr>
              <a:t>Independensi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dalam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pemikiran</a:t>
            </a:r>
            <a:r>
              <a:rPr lang="en-US" b="1" dirty="0" smtClean="0">
                <a:solidFill>
                  <a:srgbClr val="FF0000"/>
                </a:solidFill>
              </a:rPr>
              <a:t> :</a:t>
            </a:r>
          </a:p>
          <a:p>
            <a:pPr marL="514350" indent="-51435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      </a:t>
            </a:r>
            <a:r>
              <a:rPr lang="en-US" b="1" dirty="0" err="1" smtClean="0">
                <a:solidFill>
                  <a:srgbClr val="0070C0"/>
                </a:solidFill>
              </a:rPr>
              <a:t>Sikap</a:t>
            </a:r>
            <a:r>
              <a:rPr lang="en-US" b="1" dirty="0" smtClean="0">
                <a:solidFill>
                  <a:srgbClr val="0070C0"/>
                </a:solidFill>
              </a:rPr>
              <a:t> mental yang </a:t>
            </a:r>
            <a:r>
              <a:rPr lang="en-US" b="1" dirty="0" err="1" smtClean="0">
                <a:solidFill>
                  <a:srgbClr val="0070C0"/>
                </a:solidFill>
              </a:rPr>
              <a:t>memungkinkan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pernyataan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pemikiran</a:t>
            </a:r>
            <a:r>
              <a:rPr lang="en-US" b="1" dirty="0" smtClean="0">
                <a:solidFill>
                  <a:srgbClr val="0070C0"/>
                </a:solidFill>
              </a:rPr>
              <a:t> yang </a:t>
            </a:r>
            <a:r>
              <a:rPr lang="en-US" b="1" dirty="0" err="1" smtClean="0">
                <a:solidFill>
                  <a:srgbClr val="0070C0"/>
                </a:solidFill>
              </a:rPr>
              <a:t>tidak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dipengaruhi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oleh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hal-hal</a:t>
            </a:r>
            <a:r>
              <a:rPr lang="en-US" b="1" dirty="0" smtClean="0">
                <a:solidFill>
                  <a:srgbClr val="0070C0"/>
                </a:solidFill>
              </a:rPr>
              <a:t> yang </a:t>
            </a:r>
            <a:r>
              <a:rPr lang="en-US" b="1" dirty="0" err="1" smtClean="0">
                <a:solidFill>
                  <a:srgbClr val="0070C0"/>
                </a:solidFill>
              </a:rPr>
              <a:t>dapat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mengganggu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pertimbangan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profesional</a:t>
            </a:r>
            <a:r>
              <a:rPr lang="en-US" b="1" dirty="0" smtClean="0">
                <a:solidFill>
                  <a:srgbClr val="0070C0"/>
                </a:solidFill>
              </a:rPr>
              <a:t>, yang </a:t>
            </a:r>
            <a:r>
              <a:rPr lang="en-US" b="1" dirty="0" err="1" smtClean="0">
                <a:solidFill>
                  <a:srgbClr val="0070C0"/>
                </a:solidFill>
              </a:rPr>
              <a:t>memungkinkan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seseorang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individu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untuk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memiliki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integritas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dan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bertindak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secara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objektif</a:t>
            </a:r>
            <a:r>
              <a:rPr lang="en-US" b="1" dirty="0" smtClean="0">
                <a:solidFill>
                  <a:srgbClr val="0070C0"/>
                </a:solidFill>
              </a:rPr>
              <a:t>, </a:t>
            </a:r>
            <a:r>
              <a:rPr lang="en-US" b="1" dirty="0" err="1" smtClean="0">
                <a:solidFill>
                  <a:srgbClr val="0070C0"/>
                </a:solidFill>
              </a:rPr>
              <a:t>serta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menerapkan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skeptisisme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profesional</a:t>
            </a:r>
            <a:endParaRPr lang="en-US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Autofit/>
          </a:bodyPr>
          <a:lstStyle/>
          <a:p>
            <a:r>
              <a:rPr lang="en-US" sz="4000" b="1" dirty="0" err="1" smtClean="0"/>
              <a:t>Konsep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Independensi</a:t>
            </a:r>
            <a:r>
              <a:rPr lang="en-US" sz="4000" b="1" dirty="0" smtClean="0"/>
              <a:t> </a:t>
            </a:r>
            <a:r>
              <a:rPr lang="en-US" sz="2800" b="1" i="1" dirty="0" err="1" smtClean="0"/>
              <a:t>lanjutan</a:t>
            </a:r>
            <a:r>
              <a:rPr lang="en-US" sz="2800" b="1" i="1" dirty="0" smtClean="0"/>
              <a:t> …</a:t>
            </a:r>
            <a:endParaRPr lang="en-US" sz="40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endParaRPr lang="en-US" b="1" dirty="0" smtClean="0">
              <a:solidFill>
                <a:srgbClr val="FF0000"/>
              </a:solidFill>
            </a:endParaRPr>
          </a:p>
          <a:p>
            <a:pPr marL="514350" indent="-514350">
              <a:buAutoNum type="arabicPeriod"/>
            </a:pPr>
            <a:endParaRPr lang="en-US" b="1" dirty="0" smtClean="0">
              <a:solidFill>
                <a:srgbClr val="FF0000"/>
              </a:solidFill>
            </a:endParaRPr>
          </a:p>
          <a:p>
            <a:pPr marL="514350" indent="-514350">
              <a:buAutoNum type="arabicPeriod"/>
            </a:pPr>
            <a:r>
              <a:rPr lang="en-US" b="1" dirty="0" err="1" smtClean="0">
                <a:solidFill>
                  <a:srgbClr val="FF0000"/>
                </a:solidFill>
              </a:rPr>
              <a:t>Independensi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dalam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penampilan</a:t>
            </a:r>
            <a:r>
              <a:rPr lang="en-US" b="1" dirty="0" smtClean="0">
                <a:solidFill>
                  <a:srgbClr val="FF0000"/>
                </a:solidFill>
              </a:rPr>
              <a:t> :</a:t>
            </a:r>
          </a:p>
          <a:p>
            <a:pPr marL="514350" indent="-51435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      </a:t>
            </a:r>
            <a:r>
              <a:rPr lang="en-US" b="1" dirty="0" err="1" smtClean="0">
                <a:solidFill>
                  <a:srgbClr val="0070C0"/>
                </a:solidFill>
              </a:rPr>
              <a:t>Sikap</a:t>
            </a:r>
            <a:r>
              <a:rPr lang="en-US" b="1" dirty="0" smtClean="0">
                <a:solidFill>
                  <a:srgbClr val="0070C0"/>
                </a:solidFill>
              </a:rPr>
              <a:t> yang </a:t>
            </a:r>
            <a:r>
              <a:rPr lang="en-US" b="1" dirty="0" err="1" smtClean="0">
                <a:solidFill>
                  <a:srgbClr val="0070C0"/>
                </a:solidFill>
              </a:rPr>
              <a:t>menghindari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tindakan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atau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situasi</a:t>
            </a:r>
            <a:r>
              <a:rPr lang="en-US" b="1" dirty="0" smtClean="0">
                <a:solidFill>
                  <a:srgbClr val="0070C0"/>
                </a:solidFill>
              </a:rPr>
              <a:t> yang </a:t>
            </a:r>
            <a:r>
              <a:rPr lang="en-US" b="1" dirty="0" err="1" smtClean="0">
                <a:solidFill>
                  <a:srgbClr val="0070C0"/>
                </a:solidFill>
              </a:rPr>
              <a:t>dapat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menyebabkan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pihak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ketiga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meragukan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integritas</a:t>
            </a:r>
            <a:r>
              <a:rPr lang="en-US" b="1" dirty="0" smtClean="0">
                <a:solidFill>
                  <a:srgbClr val="0070C0"/>
                </a:solidFill>
              </a:rPr>
              <a:t>, </a:t>
            </a:r>
            <a:r>
              <a:rPr lang="en-US" b="1" dirty="0" err="1" smtClean="0">
                <a:solidFill>
                  <a:srgbClr val="0070C0"/>
                </a:solidFill>
              </a:rPr>
              <a:t>objektivitas</a:t>
            </a:r>
            <a:r>
              <a:rPr lang="en-US" b="1" dirty="0" smtClean="0">
                <a:solidFill>
                  <a:srgbClr val="0070C0"/>
                </a:solidFill>
              </a:rPr>
              <a:t>, </a:t>
            </a:r>
            <a:r>
              <a:rPr lang="en-US" b="1" dirty="0" err="1" smtClean="0">
                <a:solidFill>
                  <a:srgbClr val="0070C0"/>
                </a:solidFill>
              </a:rPr>
              <a:t>atau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skeptisisme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profesioanal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dari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anggota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tim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assurace</a:t>
            </a:r>
            <a:r>
              <a:rPr lang="en-US" b="1" dirty="0" smtClean="0">
                <a:solidFill>
                  <a:srgbClr val="0070C0"/>
                </a:solidFill>
              </a:rPr>
              <a:t>, KAP </a:t>
            </a:r>
            <a:r>
              <a:rPr lang="en-US" b="1" dirty="0" err="1" smtClean="0">
                <a:solidFill>
                  <a:srgbClr val="0070C0"/>
                </a:solidFill>
              </a:rPr>
              <a:t>atau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jaringan</a:t>
            </a:r>
            <a:r>
              <a:rPr lang="en-US" b="1" dirty="0" smtClean="0">
                <a:solidFill>
                  <a:srgbClr val="0070C0"/>
                </a:solidFill>
              </a:rPr>
              <a:t> KAP</a:t>
            </a:r>
            <a:endParaRPr lang="en-US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Autofit/>
          </a:bodyPr>
          <a:lstStyle/>
          <a:p>
            <a:r>
              <a:rPr lang="en-US" sz="4000" b="1" dirty="0" err="1" smtClean="0"/>
              <a:t>Periode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Independensi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AutoNum type="arabicPeriod"/>
            </a:pPr>
            <a:r>
              <a:rPr lang="en-US" b="1" dirty="0" err="1" smtClean="0">
                <a:solidFill>
                  <a:srgbClr val="FF0000"/>
                </a:solidFill>
              </a:rPr>
              <a:t>Selama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peiode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perikatan</a:t>
            </a:r>
            <a:r>
              <a:rPr lang="en-US" b="1" dirty="0" smtClean="0">
                <a:solidFill>
                  <a:srgbClr val="FF0000"/>
                </a:solidFill>
              </a:rPr>
              <a:t>:</a:t>
            </a:r>
          </a:p>
          <a:p>
            <a:pPr marL="514350" indent="-51435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      </a:t>
            </a:r>
            <a:r>
              <a:rPr lang="en-US" b="1" dirty="0" err="1" smtClean="0">
                <a:solidFill>
                  <a:srgbClr val="FF0000"/>
                </a:solidFill>
              </a:rPr>
              <a:t>Wajib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menjada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independensi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selama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periode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perikatan</a:t>
            </a:r>
            <a:r>
              <a:rPr lang="en-US" b="1" dirty="0" smtClean="0">
                <a:solidFill>
                  <a:srgbClr val="FF0000"/>
                </a:solidFill>
              </a:rPr>
              <a:t>, yang </a:t>
            </a:r>
            <a:r>
              <a:rPr lang="en-US" b="1" dirty="0" err="1" smtClean="0">
                <a:solidFill>
                  <a:srgbClr val="FF0000"/>
                </a:solidFill>
              </a:rPr>
              <a:t>dimulai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seak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dilaksanakannya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perikatan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dan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berakhir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ketika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laporan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asurans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diterbitkan</a:t>
            </a:r>
            <a:endParaRPr lang="en-US" b="1" dirty="0" smtClean="0">
              <a:solidFill>
                <a:srgbClr val="0070C0"/>
              </a:solidFill>
            </a:endParaRPr>
          </a:p>
          <a:p>
            <a:pPr marL="514350" indent="-514350">
              <a:buNone/>
            </a:pPr>
            <a:r>
              <a:rPr lang="en-US" b="1" dirty="0" smtClean="0">
                <a:solidFill>
                  <a:srgbClr val="0070C0"/>
                </a:solidFill>
              </a:rPr>
              <a:t>2. </a:t>
            </a:r>
            <a:r>
              <a:rPr lang="en-US" b="1" dirty="0" err="1" smtClean="0">
                <a:solidFill>
                  <a:srgbClr val="0070C0"/>
                </a:solidFill>
              </a:rPr>
              <a:t>Khusus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untuk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perikatan</a:t>
            </a:r>
            <a:r>
              <a:rPr lang="en-US" b="1" dirty="0" smtClean="0">
                <a:solidFill>
                  <a:srgbClr val="0070C0"/>
                </a:solidFill>
              </a:rPr>
              <a:t> yang </a:t>
            </a:r>
            <a:r>
              <a:rPr lang="en-US" b="1" dirty="0" err="1" smtClean="0">
                <a:solidFill>
                  <a:srgbClr val="0070C0"/>
                </a:solidFill>
              </a:rPr>
              <a:t>berulang</a:t>
            </a:r>
            <a:r>
              <a:rPr lang="en-US" b="1" dirty="0" smtClean="0">
                <a:solidFill>
                  <a:srgbClr val="0070C0"/>
                </a:solidFill>
              </a:rPr>
              <a:t>, </a:t>
            </a:r>
            <a:r>
              <a:rPr lang="en-US" b="1" dirty="0" err="1" smtClean="0">
                <a:solidFill>
                  <a:srgbClr val="0070C0"/>
                </a:solidFill>
              </a:rPr>
              <a:t>berakhirnya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periode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perikatan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ditentukan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oleh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terjadinya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lebih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akhir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salah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satu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dari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peristiwa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dibawah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ini</a:t>
            </a:r>
            <a:r>
              <a:rPr lang="en-US" b="1" dirty="0" smtClean="0">
                <a:solidFill>
                  <a:srgbClr val="0070C0"/>
                </a:solidFill>
              </a:rPr>
              <a:t> :</a:t>
            </a:r>
          </a:p>
          <a:p>
            <a:pPr marL="514350" indent="-514350">
              <a:buAutoNum type="alphaLcPeriod"/>
            </a:pPr>
            <a:r>
              <a:rPr lang="en-US" b="1" dirty="0" err="1" smtClean="0">
                <a:solidFill>
                  <a:srgbClr val="0070C0"/>
                </a:solidFill>
              </a:rPr>
              <a:t>Salah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satu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pihak</a:t>
            </a:r>
            <a:r>
              <a:rPr lang="en-US" b="1" dirty="0" smtClean="0">
                <a:solidFill>
                  <a:srgbClr val="0070C0"/>
                </a:solidFill>
              </a:rPr>
              <a:t> yang </a:t>
            </a:r>
            <a:r>
              <a:rPr lang="en-US" b="1" dirty="0" err="1" smtClean="0">
                <a:solidFill>
                  <a:srgbClr val="0070C0"/>
                </a:solidFill>
              </a:rPr>
              <a:t>mengadaka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perikatan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membertahukan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berakhirnya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hubungan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profesional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diantara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mereka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atau</a:t>
            </a:r>
            <a:endParaRPr lang="en-US" b="1" dirty="0" smtClean="0">
              <a:solidFill>
                <a:srgbClr val="0070C0"/>
              </a:solidFill>
            </a:endParaRPr>
          </a:p>
          <a:p>
            <a:pPr marL="514350" indent="-514350">
              <a:buAutoNum type="alphaLcPeriod"/>
            </a:pPr>
            <a:r>
              <a:rPr lang="en-US" b="1" dirty="0" err="1" smtClean="0">
                <a:solidFill>
                  <a:srgbClr val="0070C0"/>
                </a:solidFill>
              </a:rPr>
              <a:t>Ketika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laporan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asurans</a:t>
            </a:r>
            <a:r>
              <a:rPr lang="en-US" b="1" dirty="0" smtClean="0">
                <a:solidFill>
                  <a:srgbClr val="0070C0"/>
                </a:solidFill>
              </a:rPr>
              <a:t> final </a:t>
            </a:r>
            <a:r>
              <a:rPr lang="en-US" b="1" dirty="0" err="1" smtClean="0">
                <a:solidFill>
                  <a:srgbClr val="0070C0"/>
                </a:solidFill>
              </a:rPr>
              <a:t>diterbitkan</a:t>
            </a:r>
            <a:endParaRPr lang="en-US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Autofit/>
          </a:bodyPr>
          <a:lstStyle/>
          <a:p>
            <a:r>
              <a:rPr lang="en-US" sz="4000" b="1" dirty="0" err="1" smtClean="0"/>
              <a:t>Ancaman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dalam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perikatan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asurans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89037"/>
            <a:ext cx="8229600" cy="5211763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AutoNum type="arabicPeriod"/>
            </a:pPr>
            <a:r>
              <a:rPr lang="en-US" b="1" dirty="0" err="1" smtClean="0">
                <a:solidFill>
                  <a:srgbClr val="0070C0"/>
                </a:solidFill>
              </a:rPr>
              <a:t>Kepentingan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keuangan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pada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klien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asurans</a:t>
            </a:r>
            <a:endParaRPr lang="en-US" b="1" dirty="0" smtClean="0">
              <a:solidFill>
                <a:srgbClr val="0070C0"/>
              </a:solidFill>
            </a:endParaRPr>
          </a:p>
          <a:p>
            <a:pPr marL="514350" indent="-514350">
              <a:buAutoNum type="arabicPeriod"/>
            </a:pPr>
            <a:r>
              <a:rPr lang="en-US" b="1" dirty="0" err="1" smtClean="0">
                <a:solidFill>
                  <a:srgbClr val="0070C0"/>
                </a:solidFill>
              </a:rPr>
              <a:t>Pinjaman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dan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penjaminan</a:t>
            </a:r>
            <a:r>
              <a:rPr lang="en-US" b="1" dirty="0" smtClean="0">
                <a:solidFill>
                  <a:srgbClr val="0070C0"/>
                </a:solidFill>
              </a:rPr>
              <a:t> yang </a:t>
            </a:r>
            <a:r>
              <a:rPr lang="en-US" b="1" dirty="0" err="1" smtClean="0">
                <a:solidFill>
                  <a:srgbClr val="0070C0"/>
                </a:solidFill>
              </a:rPr>
              <a:t>diberikan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oleh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serta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simpanan</a:t>
            </a:r>
            <a:r>
              <a:rPr lang="en-US" b="1" dirty="0" smtClean="0">
                <a:solidFill>
                  <a:srgbClr val="0070C0"/>
                </a:solidFill>
              </a:rPr>
              <a:t> yang </a:t>
            </a:r>
            <a:r>
              <a:rPr lang="en-US" b="1" dirty="0" err="1" smtClean="0">
                <a:solidFill>
                  <a:srgbClr val="0070C0"/>
                </a:solidFill>
              </a:rPr>
              <a:t>ditempatkan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pada</a:t>
            </a:r>
            <a:r>
              <a:rPr lang="en-US" b="1" dirty="0" smtClean="0">
                <a:solidFill>
                  <a:srgbClr val="0070C0"/>
                </a:solidFill>
              </a:rPr>
              <a:t>, </a:t>
            </a:r>
            <a:r>
              <a:rPr lang="en-US" b="1" dirty="0" err="1" smtClean="0">
                <a:solidFill>
                  <a:srgbClr val="0070C0"/>
                </a:solidFill>
              </a:rPr>
              <a:t>klien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asurans</a:t>
            </a:r>
            <a:endParaRPr lang="en-US" b="1" dirty="0" smtClean="0">
              <a:solidFill>
                <a:srgbClr val="0070C0"/>
              </a:solidFill>
            </a:endParaRPr>
          </a:p>
          <a:p>
            <a:pPr marL="514350" indent="-514350">
              <a:buAutoNum type="arabicPeriod"/>
            </a:pPr>
            <a:r>
              <a:rPr lang="en-US" b="1" dirty="0" err="1" smtClean="0">
                <a:solidFill>
                  <a:srgbClr val="0070C0"/>
                </a:solidFill>
              </a:rPr>
              <a:t>Hubungan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bisnis</a:t>
            </a:r>
            <a:r>
              <a:rPr lang="en-US" b="1" dirty="0" smtClean="0">
                <a:solidFill>
                  <a:srgbClr val="0070C0"/>
                </a:solidFill>
              </a:rPr>
              <a:t> yang </a:t>
            </a:r>
            <a:r>
              <a:rPr lang="en-US" b="1" dirty="0" err="1" smtClean="0">
                <a:solidFill>
                  <a:srgbClr val="0070C0"/>
                </a:solidFill>
              </a:rPr>
              <a:t>dekat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dengan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klien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asurans</a:t>
            </a:r>
            <a:endParaRPr lang="en-US" b="1" dirty="0" smtClean="0">
              <a:solidFill>
                <a:srgbClr val="0070C0"/>
              </a:solidFill>
            </a:endParaRPr>
          </a:p>
          <a:p>
            <a:pPr marL="514350" indent="-514350">
              <a:buAutoNum type="arabicPeriod"/>
            </a:pPr>
            <a:r>
              <a:rPr lang="en-US" b="1" dirty="0" err="1" smtClean="0">
                <a:solidFill>
                  <a:srgbClr val="0070C0"/>
                </a:solidFill>
              </a:rPr>
              <a:t>Hubungan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keluarga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dan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hubungan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pribadi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dengan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klien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asurans</a:t>
            </a:r>
            <a:endParaRPr lang="en-US" b="1" dirty="0" smtClean="0">
              <a:solidFill>
                <a:srgbClr val="0070C0"/>
              </a:solidFill>
            </a:endParaRPr>
          </a:p>
          <a:p>
            <a:pPr marL="514350" indent="-514350">
              <a:buAutoNum type="arabicPeriod"/>
            </a:pPr>
            <a:r>
              <a:rPr lang="en-US" b="1" dirty="0" err="1" smtClean="0">
                <a:solidFill>
                  <a:srgbClr val="0070C0"/>
                </a:solidFill>
              </a:rPr>
              <a:t>Mutasi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personail</a:t>
            </a:r>
            <a:r>
              <a:rPr lang="en-US" b="1" dirty="0" smtClean="0">
                <a:solidFill>
                  <a:srgbClr val="0070C0"/>
                </a:solidFill>
              </a:rPr>
              <a:t> KAP </a:t>
            </a:r>
            <a:r>
              <a:rPr lang="en-US" b="1" dirty="0" err="1" smtClean="0">
                <a:solidFill>
                  <a:srgbClr val="0070C0"/>
                </a:solidFill>
              </a:rPr>
              <a:t>dan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personil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klien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asurans</a:t>
            </a:r>
            <a:endParaRPr lang="en-US" b="1" dirty="0" smtClean="0">
              <a:solidFill>
                <a:srgbClr val="0070C0"/>
              </a:solidFill>
            </a:endParaRPr>
          </a:p>
          <a:p>
            <a:pPr marL="514350" indent="-514350">
              <a:buAutoNum type="arabicPeriod"/>
            </a:pPr>
            <a:r>
              <a:rPr lang="en-US" b="1" dirty="0" err="1" smtClean="0">
                <a:solidFill>
                  <a:srgbClr val="0070C0"/>
                </a:solidFill>
              </a:rPr>
              <a:t>Rangkap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jabatan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personil</a:t>
            </a:r>
            <a:r>
              <a:rPr lang="en-US" b="1" dirty="0" smtClean="0">
                <a:solidFill>
                  <a:srgbClr val="0070C0"/>
                </a:solidFill>
              </a:rPr>
              <a:t> KAP </a:t>
            </a:r>
            <a:r>
              <a:rPr lang="en-US" b="1" dirty="0" err="1" smtClean="0">
                <a:solidFill>
                  <a:srgbClr val="0070C0"/>
                </a:solidFill>
              </a:rPr>
              <a:t>sebagai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direktur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atau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pejabat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klien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asurans</a:t>
            </a:r>
            <a:endParaRPr lang="en-US" b="1" dirty="0" smtClean="0">
              <a:solidFill>
                <a:srgbClr val="0070C0"/>
              </a:solidFill>
            </a:endParaRPr>
          </a:p>
          <a:p>
            <a:pPr marL="514350" indent="-514350">
              <a:buAutoNum type="arabicPeriod"/>
            </a:pPr>
            <a:r>
              <a:rPr lang="en-US" b="1" dirty="0" err="1" smtClean="0">
                <a:solidFill>
                  <a:srgbClr val="0070C0"/>
                </a:solidFill>
              </a:rPr>
              <a:t>Keterkaitan</a:t>
            </a:r>
            <a:r>
              <a:rPr lang="en-US" b="1" dirty="0" smtClean="0">
                <a:solidFill>
                  <a:srgbClr val="0070C0"/>
                </a:solidFill>
              </a:rPr>
              <a:t> yang </a:t>
            </a:r>
            <a:r>
              <a:rPr lang="en-US" b="1" dirty="0" err="1" smtClean="0">
                <a:solidFill>
                  <a:srgbClr val="0070C0"/>
                </a:solidFill>
              </a:rPr>
              <a:t>cukup</a:t>
            </a:r>
            <a:r>
              <a:rPr lang="en-US" b="1" dirty="0" smtClean="0">
                <a:solidFill>
                  <a:srgbClr val="0070C0"/>
                </a:solidFill>
              </a:rPr>
              <a:t> lama </a:t>
            </a:r>
            <a:r>
              <a:rPr lang="en-US" b="1" dirty="0" err="1" smtClean="0">
                <a:solidFill>
                  <a:srgbClr val="0070C0"/>
                </a:solidFill>
              </a:rPr>
              <a:t>antara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personil</a:t>
            </a:r>
            <a:r>
              <a:rPr lang="en-US" b="1" dirty="0" smtClean="0">
                <a:solidFill>
                  <a:srgbClr val="0070C0"/>
                </a:solidFill>
              </a:rPr>
              <a:t> senior KAP </a:t>
            </a:r>
            <a:r>
              <a:rPr lang="en-US" b="1" dirty="0" err="1" smtClean="0">
                <a:solidFill>
                  <a:srgbClr val="0070C0"/>
                </a:solidFill>
              </a:rPr>
              <a:t>dengan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klien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asurans</a:t>
            </a:r>
            <a:endParaRPr lang="en-US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 smtClean="0">
                <a:solidFill>
                  <a:srgbClr val="FF0000"/>
                </a:solidFill>
              </a:rPr>
              <a:t>PRINSIP DASAR ETIKA</a:t>
            </a:r>
            <a:endParaRPr lang="en-US" sz="5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Autofit/>
          </a:bodyPr>
          <a:lstStyle/>
          <a:p>
            <a:r>
              <a:rPr lang="en-US" sz="4000" b="1" dirty="0" err="1" smtClean="0"/>
              <a:t>Ancaman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dalam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perikatan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asurans</a:t>
            </a:r>
            <a:r>
              <a:rPr lang="en-US" sz="4000" b="1" dirty="0" smtClean="0"/>
              <a:t> </a:t>
            </a:r>
            <a:r>
              <a:rPr lang="en-US" sz="2400" b="1" i="1" dirty="0" err="1" smtClean="0"/>
              <a:t>lanjutan</a:t>
            </a:r>
            <a:r>
              <a:rPr lang="en-US" sz="2400" b="1" i="1" dirty="0" smtClean="0"/>
              <a:t>…..</a:t>
            </a:r>
            <a:endParaRPr lang="en-US" sz="40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89037"/>
            <a:ext cx="8229600" cy="5211763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AutoNum type="arabicPeriod"/>
            </a:pPr>
            <a:r>
              <a:rPr lang="en-US" b="1" dirty="0" err="1" smtClean="0">
                <a:solidFill>
                  <a:srgbClr val="0070C0"/>
                </a:solidFill>
              </a:rPr>
              <a:t>Pemberian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jasa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selain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asurans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kepada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klien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asurans</a:t>
            </a:r>
            <a:endParaRPr lang="en-US" b="1" dirty="0" smtClean="0">
              <a:solidFill>
                <a:srgbClr val="0070C0"/>
              </a:solidFill>
            </a:endParaRPr>
          </a:p>
          <a:p>
            <a:pPr marL="514350" indent="-514350">
              <a:buAutoNum type="alphaLcPeriod"/>
            </a:pPr>
            <a:r>
              <a:rPr lang="en-US" b="1" dirty="0" err="1" smtClean="0">
                <a:solidFill>
                  <a:srgbClr val="0070C0"/>
                </a:solidFill>
              </a:rPr>
              <a:t>Jasa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penyiapan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catata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akuntansi</a:t>
            </a:r>
            <a:r>
              <a:rPr lang="en-US" b="1" dirty="0" smtClean="0">
                <a:solidFill>
                  <a:srgbClr val="0070C0"/>
                </a:solidFill>
              </a:rPr>
              <a:t> &amp; </a:t>
            </a:r>
            <a:r>
              <a:rPr lang="en-US" b="1" dirty="0" err="1" smtClean="0">
                <a:solidFill>
                  <a:srgbClr val="0070C0"/>
                </a:solidFill>
              </a:rPr>
              <a:t>laporan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keuangan</a:t>
            </a:r>
            <a:endParaRPr lang="en-US" b="1" dirty="0" smtClean="0">
              <a:solidFill>
                <a:srgbClr val="0070C0"/>
              </a:solidFill>
            </a:endParaRPr>
          </a:p>
          <a:p>
            <a:pPr marL="514350" indent="-514350">
              <a:buAutoNum type="alphaLcPeriod"/>
            </a:pPr>
            <a:r>
              <a:rPr lang="en-US" b="1" dirty="0" err="1" smtClean="0">
                <a:solidFill>
                  <a:srgbClr val="0070C0"/>
                </a:solidFill>
              </a:rPr>
              <a:t>Jasa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Penilaian</a:t>
            </a:r>
            <a:endParaRPr lang="en-US" b="1" dirty="0" smtClean="0">
              <a:solidFill>
                <a:srgbClr val="0070C0"/>
              </a:solidFill>
            </a:endParaRPr>
          </a:p>
          <a:p>
            <a:pPr marL="514350" indent="-514350">
              <a:buAutoNum type="alphaLcPeriod"/>
            </a:pPr>
            <a:r>
              <a:rPr lang="en-US" b="1" dirty="0" err="1" smtClean="0">
                <a:solidFill>
                  <a:srgbClr val="0070C0"/>
                </a:solidFill>
              </a:rPr>
              <a:t>Jasa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perpajakan</a:t>
            </a:r>
            <a:endParaRPr lang="en-US" b="1" dirty="0" smtClean="0">
              <a:solidFill>
                <a:srgbClr val="0070C0"/>
              </a:solidFill>
            </a:endParaRPr>
          </a:p>
          <a:p>
            <a:pPr marL="514350" indent="-514350">
              <a:buAutoNum type="alphaLcPeriod"/>
            </a:pPr>
            <a:r>
              <a:rPr lang="en-US" b="1" dirty="0" err="1" smtClean="0">
                <a:solidFill>
                  <a:srgbClr val="0070C0"/>
                </a:solidFill>
              </a:rPr>
              <a:t>Jasa</a:t>
            </a:r>
            <a:r>
              <a:rPr lang="en-US" b="1" dirty="0" smtClean="0">
                <a:solidFill>
                  <a:srgbClr val="0070C0"/>
                </a:solidFill>
              </a:rPr>
              <a:t> audit internal</a:t>
            </a:r>
          </a:p>
          <a:p>
            <a:pPr marL="514350" indent="-514350">
              <a:buAutoNum type="alphaLcPeriod"/>
            </a:pPr>
            <a:r>
              <a:rPr lang="en-US" b="1" dirty="0" err="1" smtClean="0">
                <a:solidFill>
                  <a:srgbClr val="0070C0"/>
                </a:solidFill>
              </a:rPr>
              <a:t>Jasa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sistem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teknologi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informasi</a:t>
            </a:r>
            <a:endParaRPr lang="en-US" b="1" dirty="0" smtClean="0">
              <a:solidFill>
                <a:srgbClr val="0070C0"/>
              </a:solidFill>
            </a:endParaRPr>
          </a:p>
          <a:p>
            <a:pPr marL="514350" indent="-514350">
              <a:buAutoNum type="alphaLcPeriod"/>
            </a:pPr>
            <a:r>
              <a:rPr lang="en-US" b="1" dirty="0" err="1" smtClean="0">
                <a:solidFill>
                  <a:srgbClr val="0070C0"/>
                </a:solidFill>
              </a:rPr>
              <a:t>Jasa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penugasan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sementara</a:t>
            </a:r>
            <a:endParaRPr lang="en-US" b="1" dirty="0" smtClean="0">
              <a:solidFill>
                <a:srgbClr val="0070C0"/>
              </a:solidFill>
            </a:endParaRPr>
          </a:p>
          <a:p>
            <a:pPr marL="514350" indent="-514350">
              <a:buAutoNum type="alphaLcPeriod"/>
            </a:pPr>
            <a:r>
              <a:rPr lang="en-US" b="1" dirty="0" err="1" smtClean="0">
                <a:solidFill>
                  <a:srgbClr val="0070C0"/>
                </a:solidFill>
              </a:rPr>
              <a:t>Jasa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penunjang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litigasi</a:t>
            </a:r>
            <a:endParaRPr lang="en-US" b="1" dirty="0" smtClean="0">
              <a:solidFill>
                <a:srgbClr val="0070C0"/>
              </a:solidFill>
            </a:endParaRPr>
          </a:p>
          <a:p>
            <a:pPr marL="514350" indent="-514350">
              <a:buAutoNum type="alphaLcPeriod"/>
            </a:pPr>
            <a:r>
              <a:rPr lang="en-US" b="1" dirty="0" err="1" smtClean="0">
                <a:solidFill>
                  <a:srgbClr val="0070C0"/>
                </a:solidFill>
              </a:rPr>
              <a:t>Jasa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hukum</a:t>
            </a:r>
            <a:endParaRPr lang="en-US" b="1" dirty="0" smtClean="0">
              <a:solidFill>
                <a:srgbClr val="0070C0"/>
              </a:solidFill>
            </a:endParaRPr>
          </a:p>
          <a:p>
            <a:pPr marL="514350" indent="-514350">
              <a:buAutoNum type="alphaLcPeriod"/>
            </a:pPr>
            <a:r>
              <a:rPr lang="en-US" b="1" dirty="0" err="1" smtClean="0">
                <a:solidFill>
                  <a:srgbClr val="0070C0"/>
                </a:solidFill>
              </a:rPr>
              <a:t>Jasa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rekrutmen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manajemen</a:t>
            </a:r>
            <a:r>
              <a:rPr lang="en-US" b="1" dirty="0" smtClean="0">
                <a:solidFill>
                  <a:srgbClr val="0070C0"/>
                </a:solidFill>
              </a:rPr>
              <a:t> senior</a:t>
            </a:r>
          </a:p>
          <a:p>
            <a:pPr marL="514350" indent="-514350">
              <a:buAutoNum type="alphaLcPeriod"/>
            </a:pPr>
            <a:r>
              <a:rPr lang="en-US" b="1" dirty="0" err="1" smtClean="0">
                <a:solidFill>
                  <a:srgbClr val="0070C0"/>
                </a:solidFill>
              </a:rPr>
              <a:t>Jasa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keuangan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korporat</a:t>
            </a:r>
            <a:endParaRPr lang="en-US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Autofit/>
          </a:bodyPr>
          <a:lstStyle/>
          <a:p>
            <a:r>
              <a:rPr lang="en-US" sz="4000" b="1" dirty="0" err="1" smtClean="0"/>
              <a:t>Siapa</a:t>
            </a:r>
            <a:r>
              <a:rPr lang="en-US" sz="4000" b="1" dirty="0" smtClean="0"/>
              <a:t> yang </a:t>
            </a:r>
            <a:r>
              <a:rPr lang="en-US" sz="4000" b="1" dirty="0" err="1" smtClean="0"/>
              <a:t>harus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independen</a:t>
            </a:r>
            <a:r>
              <a:rPr lang="en-US" sz="4000" b="1" dirty="0" smtClean="0"/>
              <a:t> ???</a:t>
            </a:r>
            <a:endParaRPr lang="en-US" sz="4000" b="1" i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189038"/>
          <a:ext cx="8229600" cy="548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/>
                <a:gridCol w="762000"/>
                <a:gridCol w="2819400"/>
                <a:gridCol w="3200400"/>
              </a:tblGrid>
              <a:tr h="37084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Audit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Non-audit assurance client</a:t>
                      </a:r>
                    </a:p>
                    <a:p>
                      <a:r>
                        <a:rPr lang="en-US" sz="2400" dirty="0" smtClean="0"/>
                        <a:t>Not restricted</a:t>
                      </a:r>
                      <a:r>
                        <a:rPr lang="en-US" sz="2400" baseline="0" dirty="0" smtClean="0"/>
                        <a:t> use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Non-Audit</a:t>
                      </a:r>
                      <a:r>
                        <a:rPr lang="en-US" sz="2400" baseline="0" dirty="0" smtClean="0"/>
                        <a:t> assurance client restricted use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Tim </a:t>
                      </a:r>
                      <a:r>
                        <a:rPr lang="en-US" sz="2400" dirty="0" err="1" smtClean="0"/>
                        <a:t>asurans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KAP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Kepentingan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keuangan</a:t>
                      </a:r>
                      <a:r>
                        <a:rPr lang="en-US" sz="2400" dirty="0" smtClean="0"/>
                        <a:t> yang </a:t>
                      </a:r>
                      <a:r>
                        <a:rPr lang="en-US" sz="2400" dirty="0" err="1" smtClean="0"/>
                        <a:t>materian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dilarang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Jaringan</a:t>
                      </a:r>
                      <a:r>
                        <a:rPr lang="en-US" sz="2400" dirty="0" smtClean="0"/>
                        <a:t> KAP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KAP yang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melakukan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penugasan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harus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mempertimbangkan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ancaman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atas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indepensinya</a:t>
                      </a:r>
                      <a:r>
                        <a:rPr lang="en-US" sz="2400" baseline="0" dirty="0" smtClean="0"/>
                        <a:t> yang </a:t>
                      </a:r>
                      <a:r>
                        <a:rPr lang="en-US" sz="2400" baseline="0" dirty="0" err="1" smtClean="0"/>
                        <a:t>disebabkan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oleh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jaringan</a:t>
                      </a:r>
                      <a:r>
                        <a:rPr lang="en-US" sz="2400" baseline="0" dirty="0" smtClean="0"/>
                        <a:t> KAP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KAP yang </a:t>
                      </a:r>
                      <a:r>
                        <a:rPr lang="en-US" sz="2400" dirty="0" err="1" smtClean="0"/>
                        <a:t>melakukan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penugasan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harus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memprtimbangkan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ancaman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atas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independensinya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yng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disebabkan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oleh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jaringan</a:t>
                      </a:r>
                      <a:r>
                        <a:rPr lang="en-US" sz="2400" baseline="0" dirty="0" smtClean="0"/>
                        <a:t> KAP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PRINSIP DASAR ETIKA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r>
              <a:rPr lang="en-US" dirty="0" smtClean="0"/>
              <a:t>            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228600" y="1447800"/>
            <a:ext cx="1447800" cy="1143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/>
              <a:t>Integritas</a:t>
            </a:r>
            <a:endParaRPr lang="en-US" sz="2000" b="1" dirty="0"/>
          </a:p>
        </p:txBody>
      </p:sp>
      <p:sp>
        <p:nvSpPr>
          <p:cNvPr id="5" name="Rounded Rectangle 4"/>
          <p:cNvSpPr/>
          <p:nvPr/>
        </p:nvSpPr>
        <p:spPr>
          <a:xfrm>
            <a:off x="1828800" y="1447800"/>
            <a:ext cx="1447800" cy="1143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/>
              <a:t>Objectivitas</a:t>
            </a:r>
            <a:endParaRPr lang="en-US" b="1" dirty="0"/>
          </a:p>
        </p:txBody>
      </p:sp>
      <p:sp>
        <p:nvSpPr>
          <p:cNvPr id="6" name="Rounded Rectangle 5"/>
          <p:cNvSpPr/>
          <p:nvPr/>
        </p:nvSpPr>
        <p:spPr>
          <a:xfrm>
            <a:off x="3429000" y="1447800"/>
            <a:ext cx="1447800" cy="1143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/>
              <a:t>Kecermatan</a:t>
            </a:r>
            <a:r>
              <a:rPr lang="en-US" b="1" dirty="0" smtClean="0"/>
              <a:t>,  kehati2an &amp; </a:t>
            </a:r>
            <a:r>
              <a:rPr lang="en-US" b="1" dirty="0" err="1" smtClean="0"/>
              <a:t>Kompetensi</a:t>
            </a:r>
            <a:endParaRPr lang="en-US" b="1" dirty="0"/>
          </a:p>
        </p:txBody>
      </p:sp>
      <p:sp>
        <p:nvSpPr>
          <p:cNvPr id="7" name="Rounded Rectangle 6"/>
          <p:cNvSpPr/>
          <p:nvPr/>
        </p:nvSpPr>
        <p:spPr>
          <a:xfrm>
            <a:off x="5029200" y="1447800"/>
            <a:ext cx="1905000" cy="1143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/>
              <a:t>Kerahasiaan</a:t>
            </a:r>
            <a:endParaRPr lang="en-US" b="1" dirty="0"/>
          </a:p>
        </p:txBody>
      </p:sp>
      <p:sp>
        <p:nvSpPr>
          <p:cNvPr id="8" name="Rounded Rectangle 7"/>
          <p:cNvSpPr/>
          <p:nvPr/>
        </p:nvSpPr>
        <p:spPr>
          <a:xfrm>
            <a:off x="7239000" y="1447800"/>
            <a:ext cx="1447800" cy="1143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/>
              <a:t>Perilaku</a:t>
            </a:r>
            <a:r>
              <a:rPr lang="en-US" b="1" dirty="0" smtClean="0"/>
              <a:t> </a:t>
            </a:r>
            <a:r>
              <a:rPr lang="en-US" b="1" dirty="0" err="1" smtClean="0"/>
              <a:t>Profesional</a:t>
            </a:r>
            <a:endParaRPr lang="en-US" b="1" dirty="0"/>
          </a:p>
        </p:txBody>
      </p:sp>
      <p:sp>
        <p:nvSpPr>
          <p:cNvPr id="9" name="Chevron 8"/>
          <p:cNvSpPr/>
          <p:nvPr/>
        </p:nvSpPr>
        <p:spPr>
          <a:xfrm>
            <a:off x="685800" y="4876800"/>
            <a:ext cx="3886200" cy="1066800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solidFill>
                  <a:schemeClr val="bg1"/>
                </a:solidFill>
              </a:rPr>
              <a:t>Identifikasi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Ancaman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0" name="Chevron 9"/>
          <p:cNvSpPr/>
          <p:nvPr/>
        </p:nvSpPr>
        <p:spPr>
          <a:xfrm>
            <a:off x="4343400" y="4876800"/>
            <a:ext cx="4038600" cy="1066800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solidFill>
                  <a:schemeClr val="bg1"/>
                </a:solidFill>
              </a:rPr>
              <a:t>Implementasi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pencegahan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752600" y="3276600"/>
            <a:ext cx="53340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Terapkan</a:t>
            </a:r>
            <a:r>
              <a:rPr lang="en-US" sz="2400" dirty="0" smtClean="0"/>
              <a:t> </a:t>
            </a:r>
            <a:r>
              <a:rPr lang="en-US" sz="2400" dirty="0" err="1" smtClean="0"/>
              <a:t>prinsip</a:t>
            </a:r>
            <a:r>
              <a:rPr lang="en-US" sz="2400" dirty="0" smtClean="0"/>
              <a:t> </a:t>
            </a:r>
            <a:r>
              <a:rPr lang="en-US" sz="2400" dirty="0" err="1" smtClean="0"/>
              <a:t>dasar</a:t>
            </a:r>
            <a:r>
              <a:rPr lang="en-US" sz="2400" dirty="0" smtClean="0"/>
              <a:t> </a:t>
            </a:r>
            <a:r>
              <a:rPr lang="en-US" sz="2400" dirty="0" err="1" smtClean="0"/>
              <a:t>kepada</a:t>
            </a:r>
            <a:r>
              <a:rPr lang="en-US" sz="2400" dirty="0" smtClean="0"/>
              <a:t> :</a:t>
            </a:r>
            <a:endParaRPr lang="en-US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b="1" dirty="0" err="1" smtClean="0">
                <a:solidFill>
                  <a:srgbClr val="00B0F0"/>
                </a:solidFill>
              </a:rPr>
              <a:t>Integritas</a:t>
            </a:r>
            <a:r>
              <a:rPr lang="en-US" b="1" dirty="0" smtClean="0">
                <a:solidFill>
                  <a:srgbClr val="00B0F0"/>
                </a:solidFill>
              </a:rPr>
              <a:t> :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AutoNum type="arabicPeriod"/>
            </a:pPr>
            <a:r>
              <a:rPr lang="en-US" b="1" dirty="0" err="1" smtClean="0">
                <a:solidFill>
                  <a:srgbClr val="FF0000"/>
                </a:solidFill>
              </a:rPr>
              <a:t>Setiap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Praktisi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harus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tegas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dan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jujur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dalam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menjalin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hubungan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profesiaonal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dan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hubungan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bisnis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dalam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melaksanakan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pekerjaannya</a:t>
            </a:r>
            <a:endParaRPr lang="en-US" b="1" dirty="0" smtClean="0">
              <a:solidFill>
                <a:srgbClr val="FF0000"/>
              </a:solidFill>
            </a:endParaRPr>
          </a:p>
          <a:p>
            <a:pPr marL="514350" indent="-514350">
              <a:buAutoNum type="arabicPeriod"/>
            </a:pPr>
            <a:r>
              <a:rPr lang="en-US" b="1" dirty="0" err="1" smtClean="0">
                <a:solidFill>
                  <a:srgbClr val="00B050"/>
                </a:solidFill>
              </a:rPr>
              <a:t>Praktisi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tidak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boleh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terkait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dengan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laporan</a:t>
            </a:r>
            <a:r>
              <a:rPr lang="en-US" b="1" dirty="0" smtClean="0">
                <a:solidFill>
                  <a:srgbClr val="00B050"/>
                </a:solidFill>
              </a:rPr>
              <a:t>, </a:t>
            </a:r>
            <a:r>
              <a:rPr lang="en-US" b="1" dirty="0" err="1" smtClean="0">
                <a:solidFill>
                  <a:srgbClr val="00B050"/>
                </a:solidFill>
              </a:rPr>
              <a:t>komunikasi</a:t>
            </a:r>
            <a:r>
              <a:rPr lang="en-US" b="1" dirty="0" smtClean="0">
                <a:solidFill>
                  <a:srgbClr val="00B050"/>
                </a:solidFill>
              </a:rPr>
              <a:t>, </a:t>
            </a:r>
            <a:r>
              <a:rPr lang="en-US" b="1" dirty="0" err="1" smtClean="0">
                <a:solidFill>
                  <a:srgbClr val="00B050"/>
                </a:solidFill>
              </a:rPr>
              <a:t>atasu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informasi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lainnya</a:t>
            </a:r>
            <a:r>
              <a:rPr lang="en-US" b="1" dirty="0" smtClean="0">
                <a:solidFill>
                  <a:srgbClr val="00B050"/>
                </a:solidFill>
              </a:rPr>
              <a:t> yang </a:t>
            </a:r>
            <a:r>
              <a:rPr lang="en-US" b="1" dirty="0" err="1" smtClean="0">
                <a:solidFill>
                  <a:srgbClr val="00B050"/>
                </a:solidFill>
              </a:rPr>
              <a:t>diyakininya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terdapat</a:t>
            </a:r>
            <a:r>
              <a:rPr lang="en-US" b="1" dirty="0" smtClean="0">
                <a:solidFill>
                  <a:srgbClr val="00B050"/>
                </a:solidFill>
              </a:rPr>
              <a:t> :</a:t>
            </a:r>
          </a:p>
          <a:p>
            <a:pPr marL="514350" indent="-514350">
              <a:buAutoNum type="alphaLcPeriod"/>
            </a:pPr>
            <a:r>
              <a:rPr lang="en-US" b="1" dirty="0" err="1" smtClean="0">
                <a:solidFill>
                  <a:srgbClr val="00B050"/>
                </a:solidFill>
              </a:rPr>
              <a:t>Kesalahan</a:t>
            </a:r>
            <a:r>
              <a:rPr lang="en-US" b="1" dirty="0" smtClean="0">
                <a:solidFill>
                  <a:srgbClr val="00B050"/>
                </a:solidFill>
              </a:rPr>
              <a:t> yang material </a:t>
            </a:r>
            <a:r>
              <a:rPr lang="en-US" b="1" dirty="0" err="1" smtClean="0">
                <a:solidFill>
                  <a:srgbClr val="00B050"/>
                </a:solidFill>
              </a:rPr>
              <a:t>atau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pernyataan</a:t>
            </a:r>
            <a:r>
              <a:rPr lang="en-US" b="1" dirty="0" smtClean="0">
                <a:solidFill>
                  <a:srgbClr val="00B050"/>
                </a:solidFill>
              </a:rPr>
              <a:t> yang </a:t>
            </a:r>
            <a:r>
              <a:rPr lang="en-US" b="1" dirty="0" err="1" smtClean="0">
                <a:solidFill>
                  <a:srgbClr val="00B050"/>
                </a:solidFill>
              </a:rPr>
              <a:t>menyesatkan</a:t>
            </a:r>
            <a:endParaRPr lang="en-US" b="1" dirty="0" smtClean="0">
              <a:solidFill>
                <a:srgbClr val="00B050"/>
              </a:solidFill>
            </a:endParaRPr>
          </a:p>
          <a:p>
            <a:pPr marL="514350" indent="-514350">
              <a:buAutoNum type="alphaLcPeriod"/>
            </a:pPr>
            <a:r>
              <a:rPr lang="en-US" b="1" dirty="0" err="1" smtClean="0">
                <a:solidFill>
                  <a:srgbClr val="00B050"/>
                </a:solidFill>
              </a:rPr>
              <a:t>Pernyataan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atau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informasi</a:t>
            </a:r>
            <a:r>
              <a:rPr lang="en-US" b="1" dirty="0" smtClean="0">
                <a:solidFill>
                  <a:srgbClr val="00B050"/>
                </a:solidFill>
              </a:rPr>
              <a:t> yang </a:t>
            </a:r>
            <a:r>
              <a:rPr lang="en-US" b="1" dirty="0" err="1" smtClean="0">
                <a:solidFill>
                  <a:srgbClr val="00B050"/>
                </a:solidFill>
              </a:rPr>
              <a:t>diberikan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secara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tidak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hati-hati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atau</a:t>
            </a:r>
            <a:endParaRPr lang="en-US" b="1" dirty="0" smtClean="0">
              <a:solidFill>
                <a:srgbClr val="00B050"/>
              </a:solidFill>
            </a:endParaRPr>
          </a:p>
          <a:p>
            <a:pPr marL="514350" indent="-514350">
              <a:buAutoNum type="alphaLcPeriod"/>
            </a:pPr>
            <a:r>
              <a:rPr lang="en-US" b="1" dirty="0" err="1" smtClean="0">
                <a:solidFill>
                  <a:srgbClr val="00B050"/>
                </a:solidFill>
              </a:rPr>
              <a:t>Penghilangan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atau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penyembunyian</a:t>
            </a:r>
            <a:r>
              <a:rPr lang="en-US" b="1" dirty="0" smtClean="0">
                <a:solidFill>
                  <a:srgbClr val="00B050"/>
                </a:solidFill>
              </a:rPr>
              <a:t> yang </a:t>
            </a:r>
            <a:r>
              <a:rPr lang="en-US" b="1" dirty="0" err="1" smtClean="0">
                <a:solidFill>
                  <a:srgbClr val="00B050"/>
                </a:solidFill>
              </a:rPr>
              <a:t>dapat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menyesatkan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atas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informasi</a:t>
            </a:r>
            <a:r>
              <a:rPr lang="en-US" b="1" dirty="0" smtClean="0">
                <a:solidFill>
                  <a:srgbClr val="00B050"/>
                </a:solidFill>
              </a:rPr>
              <a:t> yang </a:t>
            </a:r>
            <a:r>
              <a:rPr lang="en-US" b="1" dirty="0" err="1" smtClean="0">
                <a:solidFill>
                  <a:srgbClr val="00B050"/>
                </a:solidFill>
              </a:rPr>
              <a:t>seharusnya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diungkapkan</a:t>
            </a:r>
            <a:endParaRPr lang="en-US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b="1" dirty="0" err="1" smtClean="0">
                <a:solidFill>
                  <a:srgbClr val="00B050"/>
                </a:solidFill>
              </a:rPr>
              <a:t>Objektivitas</a:t>
            </a:r>
            <a:r>
              <a:rPr lang="en-US" b="1" dirty="0" smtClean="0">
                <a:solidFill>
                  <a:srgbClr val="00B050"/>
                </a:solidFill>
              </a:rPr>
              <a:t> :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dirty="0" err="1" smtClean="0">
                <a:solidFill>
                  <a:srgbClr val="FF0000"/>
                </a:solidFill>
              </a:rPr>
              <a:t>Setiap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praktisi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tidak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boleh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membiarkan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subjektivitas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benturan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kepentingan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atau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pengaruh</a:t>
            </a:r>
            <a:r>
              <a:rPr lang="en-US" dirty="0" smtClean="0">
                <a:solidFill>
                  <a:srgbClr val="FF0000"/>
                </a:solidFill>
              </a:rPr>
              <a:t> yang </a:t>
            </a:r>
            <a:r>
              <a:rPr lang="en-US" dirty="0" err="1" smtClean="0">
                <a:solidFill>
                  <a:srgbClr val="FF0000"/>
                </a:solidFill>
              </a:rPr>
              <a:t>tidak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layak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dari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pihak-pihak</a:t>
            </a:r>
            <a:r>
              <a:rPr lang="en-US" dirty="0" smtClean="0">
                <a:solidFill>
                  <a:srgbClr val="FF0000"/>
                </a:solidFill>
              </a:rPr>
              <a:t> lain </a:t>
            </a:r>
            <a:r>
              <a:rPr lang="en-US" dirty="0" err="1" smtClean="0">
                <a:solidFill>
                  <a:srgbClr val="FF0000"/>
                </a:solidFill>
              </a:rPr>
              <a:t>mempengaruhi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pertimbangan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profesional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atau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pertimbangan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bisnisnya</a:t>
            </a:r>
            <a:endParaRPr lang="en-US" dirty="0" smtClean="0">
              <a:solidFill>
                <a:srgbClr val="FF0000"/>
              </a:solidFill>
            </a:endParaRPr>
          </a:p>
          <a:p>
            <a:pPr marL="514350" indent="-514350">
              <a:buAutoNum type="arabicPeriod"/>
            </a:pPr>
            <a:r>
              <a:rPr lang="en-US" b="1" dirty="0" err="1" smtClean="0">
                <a:solidFill>
                  <a:srgbClr val="00B0F0"/>
                </a:solidFill>
              </a:rPr>
              <a:t>Setiap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praktisi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harus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menghindari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setiap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hubungan</a:t>
            </a:r>
            <a:r>
              <a:rPr lang="en-US" b="1" dirty="0" smtClean="0">
                <a:solidFill>
                  <a:srgbClr val="00B0F0"/>
                </a:solidFill>
              </a:rPr>
              <a:t> yang </a:t>
            </a:r>
            <a:r>
              <a:rPr lang="en-US" b="1" dirty="0" err="1" smtClean="0">
                <a:solidFill>
                  <a:srgbClr val="00B0F0"/>
                </a:solidFill>
              </a:rPr>
              <a:t>bersifat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subjektif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atau</a:t>
            </a:r>
            <a:r>
              <a:rPr lang="en-US" b="1" dirty="0" smtClean="0">
                <a:solidFill>
                  <a:srgbClr val="00B0F0"/>
                </a:solidFill>
              </a:rPr>
              <a:t> yang </a:t>
            </a:r>
            <a:r>
              <a:rPr lang="en-US" b="1" dirty="0" err="1" smtClean="0">
                <a:solidFill>
                  <a:srgbClr val="00B0F0"/>
                </a:solidFill>
              </a:rPr>
              <a:t>dapat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mengakibatkan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pengaruh</a:t>
            </a:r>
            <a:r>
              <a:rPr lang="en-US" b="1" dirty="0" smtClean="0">
                <a:solidFill>
                  <a:srgbClr val="00B0F0"/>
                </a:solidFill>
              </a:rPr>
              <a:t> yang </a:t>
            </a:r>
            <a:r>
              <a:rPr lang="en-US" b="1" dirty="0" err="1" smtClean="0">
                <a:solidFill>
                  <a:srgbClr val="00B0F0"/>
                </a:solidFill>
              </a:rPr>
              <a:t>tidak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layak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terhadap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pertimbangan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profesioalnya</a:t>
            </a:r>
            <a:endParaRPr lang="en-US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Autofit/>
          </a:bodyPr>
          <a:lstStyle/>
          <a:p>
            <a:r>
              <a:rPr lang="en-US" sz="3600" b="1" dirty="0" err="1" smtClean="0">
                <a:solidFill>
                  <a:srgbClr val="FF0000"/>
                </a:solidFill>
              </a:rPr>
              <a:t>Kompetensi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serta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kecermatan</a:t>
            </a:r>
            <a:r>
              <a:rPr lang="en-US" sz="3600" b="1" dirty="0" smtClean="0">
                <a:solidFill>
                  <a:srgbClr val="FF0000"/>
                </a:solidFill>
              </a:rPr>
              <a:t> &amp; </a:t>
            </a:r>
            <a:r>
              <a:rPr lang="en-US" sz="3600" b="1" dirty="0" err="1" smtClean="0">
                <a:solidFill>
                  <a:srgbClr val="FF0000"/>
                </a:solidFill>
              </a:rPr>
              <a:t>kehati-hatian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profesional</a:t>
            </a:r>
            <a:r>
              <a:rPr lang="en-US" sz="3600" dirty="0" smtClean="0">
                <a:solidFill>
                  <a:srgbClr val="FF0000"/>
                </a:solidFill>
              </a:rPr>
              <a:t> :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n-US" b="1" dirty="0" err="1" smtClean="0">
                <a:solidFill>
                  <a:srgbClr val="00B050"/>
                </a:solidFill>
              </a:rPr>
              <a:t>Setiap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praktisi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wajib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memelihara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pengetahuan</a:t>
            </a:r>
            <a:r>
              <a:rPr lang="en-US" b="1" dirty="0" smtClean="0">
                <a:solidFill>
                  <a:srgbClr val="00B050"/>
                </a:solidFill>
              </a:rPr>
              <a:t> &amp; </a:t>
            </a:r>
            <a:r>
              <a:rPr lang="en-US" b="1" dirty="0" err="1" smtClean="0">
                <a:solidFill>
                  <a:srgbClr val="00B050"/>
                </a:solidFill>
              </a:rPr>
              <a:t>keahlian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profesionalnya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pada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suatu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tingkatan</a:t>
            </a:r>
            <a:r>
              <a:rPr lang="en-US" b="1" dirty="0" smtClean="0">
                <a:solidFill>
                  <a:srgbClr val="00B050"/>
                </a:solidFill>
              </a:rPr>
              <a:t> yang </a:t>
            </a:r>
            <a:r>
              <a:rPr lang="en-US" b="1" dirty="0" err="1" smtClean="0">
                <a:solidFill>
                  <a:srgbClr val="00B050"/>
                </a:solidFill>
              </a:rPr>
              <a:t>dipersyaratkan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secara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berkesinambungan</a:t>
            </a:r>
            <a:r>
              <a:rPr lang="en-US" b="1" dirty="0" smtClean="0">
                <a:solidFill>
                  <a:srgbClr val="00B050"/>
                </a:solidFill>
              </a:rPr>
              <a:t>, </a:t>
            </a:r>
            <a:r>
              <a:rPr lang="en-US" b="1" dirty="0" err="1" smtClean="0">
                <a:solidFill>
                  <a:srgbClr val="00B050"/>
                </a:solidFill>
              </a:rPr>
              <a:t>sehingga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klien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atau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pemberi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kerja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dapat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menerima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jasa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profesional</a:t>
            </a:r>
            <a:r>
              <a:rPr lang="en-US" b="1" dirty="0" smtClean="0">
                <a:solidFill>
                  <a:srgbClr val="00B050"/>
                </a:solidFill>
              </a:rPr>
              <a:t> yang </a:t>
            </a:r>
            <a:r>
              <a:rPr lang="en-US" b="1" dirty="0" err="1" smtClean="0">
                <a:solidFill>
                  <a:srgbClr val="00B050"/>
                </a:solidFill>
              </a:rPr>
              <a:t>diberikan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secara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kompeten</a:t>
            </a:r>
            <a:endParaRPr lang="en-US" b="1" dirty="0" smtClean="0">
              <a:solidFill>
                <a:srgbClr val="00B050"/>
              </a:solidFill>
            </a:endParaRPr>
          </a:p>
          <a:p>
            <a:pPr marL="514350" indent="-514350">
              <a:buAutoNum type="arabicPeriod"/>
            </a:pP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praktisi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bertindak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profesioanal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standar</a:t>
            </a:r>
            <a:r>
              <a:rPr lang="en-US" dirty="0" smtClean="0"/>
              <a:t> </a:t>
            </a:r>
            <a:r>
              <a:rPr lang="en-US" dirty="0" err="1" smtClean="0"/>
              <a:t>profesi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kode</a:t>
            </a:r>
            <a:r>
              <a:rPr lang="en-US" dirty="0" smtClean="0"/>
              <a:t> </a:t>
            </a:r>
            <a:r>
              <a:rPr lang="en-US" dirty="0" err="1" smtClean="0"/>
              <a:t>etik</a:t>
            </a:r>
            <a:r>
              <a:rPr lang="en-US" dirty="0" smtClean="0"/>
              <a:t> </a:t>
            </a:r>
            <a:r>
              <a:rPr lang="en-US" dirty="0" err="1" smtClean="0"/>
              <a:t>profesi</a:t>
            </a:r>
            <a:r>
              <a:rPr lang="en-US" dirty="0" smtClean="0"/>
              <a:t> yang </a:t>
            </a:r>
            <a:r>
              <a:rPr lang="en-US" dirty="0" err="1" smtClean="0"/>
              <a:t>berlaku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r>
              <a:rPr lang="en-US" dirty="0" smtClean="0"/>
              <a:t> </a:t>
            </a:r>
            <a:r>
              <a:rPr lang="en-US" dirty="0" err="1" smtClean="0"/>
              <a:t>profesionalnya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b="1" dirty="0" err="1" smtClean="0">
                <a:solidFill>
                  <a:srgbClr val="00B050"/>
                </a:solidFill>
              </a:rPr>
              <a:t>Kerahasiaan</a:t>
            </a:r>
            <a:r>
              <a:rPr lang="en-US" dirty="0" smtClean="0">
                <a:solidFill>
                  <a:srgbClr val="00B050"/>
                </a:solidFill>
              </a:rPr>
              <a:t>: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AutoNum type="arabicPeriod"/>
            </a:pPr>
            <a:r>
              <a:rPr lang="en-US" b="1" dirty="0" err="1" smtClean="0">
                <a:solidFill>
                  <a:srgbClr val="0070C0"/>
                </a:solidFill>
              </a:rPr>
              <a:t>Setiap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praktisi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wajib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menjaga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kerahasiaan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informasi</a:t>
            </a:r>
            <a:r>
              <a:rPr lang="en-US" b="1" dirty="0" smtClean="0">
                <a:solidFill>
                  <a:srgbClr val="0070C0"/>
                </a:solidFill>
              </a:rPr>
              <a:t> yang </a:t>
            </a:r>
            <a:r>
              <a:rPr lang="en-US" b="1" dirty="0" err="1" smtClean="0">
                <a:solidFill>
                  <a:srgbClr val="0070C0"/>
                </a:solidFill>
              </a:rPr>
              <a:t>diperoleh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sebagai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hasil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dari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hubungan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profesional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dan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hubungan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bisnisnya</a:t>
            </a:r>
            <a:r>
              <a:rPr lang="en-US" b="1" dirty="0" smtClean="0">
                <a:solidFill>
                  <a:srgbClr val="0070C0"/>
                </a:solidFill>
              </a:rPr>
              <a:t>, </a:t>
            </a:r>
            <a:r>
              <a:rPr lang="en-US" b="1" dirty="0" err="1" smtClean="0">
                <a:solidFill>
                  <a:srgbClr val="0070C0"/>
                </a:solidFill>
              </a:rPr>
              <a:t>serta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tidak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boleh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mengungkapkan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informasi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tersebut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kepada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pihak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ketiga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tanpa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peretjuan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klien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atau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pemberi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kerja</a:t>
            </a:r>
            <a:r>
              <a:rPr lang="en-US" b="1" dirty="0" smtClean="0">
                <a:solidFill>
                  <a:srgbClr val="0070C0"/>
                </a:solidFill>
              </a:rPr>
              <a:t>, </a:t>
            </a:r>
            <a:r>
              <a:rPr lang="en-US" b="1" dirty="0" err="1" smtClean="0">
                <a:solidFill>
                  <a:srgbClr val="0070C0"/>
                </a:solidFill>
              </a:rPr>
              <a:t>kecuali</a:t>
            </a:r>
            <a:r>
              <a:rPr lang="en-US" b="1" dirty="0" smtClean="0">
                <a:solidFill>
                  <a:srgbClr val="0070C0"/>
                </a:solidFill>
              </a:rPr>
              <a:t> :</a:t>
            </a:r>
          </a:p>
          <a:p>
            <a:pPr marL="514350" indent="-514350">
              <a:buAutoNum type="alphaLcPeriod"/>
            </a:pPr>
            <a:r>
              <a:rPr lang="en-US" b="1" dirty="0" err="1" smtClean="0">
                <a:solidFill>
                  <a:srgbClr val="0070C0"/>
                </a:solidFill>
              </a:rPr>
              <a:t>Terdapat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kewajiban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untuk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mengungkapkan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sesuai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ketentuan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hukum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atau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peraturan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lian</a:t>
            </a:r>
            <a:r>
              <a:rPr lang="en-US" b="1" dirty="0" smtClean="0">
                <a:solidFill>
                  <a:srgbClr val="0070C0"/>
                </a:solidFill>
              </a:rPr>
              <a:t> yang </a:t>
            </a:r>
            <a:r>
              <a:rPr lang="en-US" b="1" dirty="0" err="1" smtClean="0">
                <a:solidFill>
                  <a:srgbClr val="0070C0"/>
                </a:solidFill>
              </a:rPr>
              <a:t>berlaku</a:t>
            </a:r>
            <a:endParaRPr lang="en-US" b="1" dirty="0" smtClean="0">
              <a:solidFill>
                <a:srgbClr val="0070C0"/>
              </a:solidFill>
            </a:endParaRPr>
          </a:p>
          <a:p>
            <a:pPr marL="514350" indent="-514350">
              <a:buAutoNum type="alphaLcPeriod"/>
            </a:pPr>
            <a:r>
              <a:rPr lang="en-US" b="1" dirty="0" err="1" smtClean="0">
                <a:solidFill>
                  <a:srgbClr val="0070C0"/>
                </a:solidFill>
              </a:rPr>
              <a:t>Terdapat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kewajiban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profesional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untuk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mengungkapkan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selama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tidak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dilarang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ketentuan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hukum</a:t>
            </a:r>
            <a:r>
              <a:rPr lang="en-US" b="1" dirty="0" smtClean="0">
                <a:solidFill>
                  <a:srgbClr val="0070C0"/>
                </a:solidFill>
              </a:rPr>
              <a:t> (</a:t>
            </a:r>
            <a:r>
              <a:rPr lang="en-US" b="1" dirty="0" err="1" smtClean="0">
                <a:solidFill>
                  <a:srgbClr val="0070C0"/>
                </a:solidFill>
              </a:rPr>
              <a:t>misal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revie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mutu</a:t>
            </a:r>
            <a:r>
              <a:rPr lang="en-US" b="1" dirty="0" smtClean="0">
                <a:solidFill>
                  <a:srgbClr val="0070C0"/>
                </a:solidFill>
              </a:rPr>
              <a:t>)</a:t>
            </a:r>
          </a:p>
          <a:p>
            <a:pPr marL="514350" indent="-514350">
              <a:buNone/>
            </a:pPr>
            <a:r>
              <a:rPr lang="en-US" dirty="0" smtClean="0"/>
              <a:t>2</a:t>
            </a:r>
            <a:r>
              <a:rPr lang="en-US" dirty="0" smtClean="0">
                <a:solidFill>
                  <a:srgbClr val="FF0000"/>
                </a:solidFill>
              </a:rPr>
              <a:t>. </a:t>
            </a:r>
            <a:r>
              <a:rPr lang="en-US" dirty="0" err="1" smtClean="0">
                <a:solidFill>
                  <a:srgbClr val="FF0000"/>
                </a:solidFill>
              </a:rPr>
              <a:t>Kebutuhan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untuk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mematuhi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prinsip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kerahasiaan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terus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berlanjut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bahkan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setelah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berakhirnya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hubungan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praktisi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dengan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klien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atau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pemberi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kerja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b="1" dirty="0" err="1" smtClean="0">
                <a:solidFill>
                  <a:srgbClr val="0070C0"/>
                </a:solidFill>
              </a:rPr>
              <a:t>Perilaku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Profesional</a:t>
            </a:r>
            <a:r>
              <a:rPr lang="en-US" b="1" dirty="0" smtClean="0">
                <a:solidFill>
                  <a:srgbClr val="0070C0"/>
                </a:solidFill>
              </a:rPr>
              <a:t>: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AutoNum type="arabicPeriod"/>
            </a:pPr>
            <a:r>
              <a:rPr lang="en-US" dirty="0" err="1" smtClean="0">
                <a:solidFill>
                  <a:srgbClr val="FF0000"/>
                </a:solidFill>
              </a:rPr>
              <a:t>Setiap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praktisi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wajib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mematuhi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hukum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peraturan</a:t>
            </a:r>
            <a:r>
              <a:rPr lang="en-US" dirty="0" smtClean="0">
                <a:solidFill>
                  <a:srgbClr val="FF0000"/>
                </a:solidFill>
              </a:rPr>
              <a:t> yang </a:t>
            </a:r>
            <a:r>
              <a:rPr lang="en-US" dirty="0" err="1" smtClean="0">
                <a:solidFill>
                  <a:srgbClr val="FF0000"/>
                </a:solidFill>
              </a:rPr>
              <a:t>berlaku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harus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menghindari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semua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tindakan</a:t>
            </a:r>
            <a:r>
              <a:rPr lang="en-US" dirty="0" smtClean="0">
                <a:solidFill>
                  <a:srgbClr val="FF0000"/>
                </a:solidFill>
              </a:rPr>
              <a:t> yang </a:t>
            </a:r>
            <a:r>
              <a:rPr lang="en-US" dirty="0" err="1" smtClean="0">
                <a:solidFill>
                  <a:srgbClr val="FF0000"/>
                </a:solidFill>
              </a:rPr>
              <a:t>dapat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mendiskreditkan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profesi</a:t>
            </a:r>
            <a:endParaRPr lang="en-US" dirty="0" smtClean="0">
              <a:solidFill>
                <a:srgbClr val="FF0000"/>
              </a:solidFill>
            </a:endParaRP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rgbClr val="00B050"/>
                </a:solidFill>
              </a:rPr>
              <a:t>Hal </a:t>
            </a:r>
            <a:r>
              <a:rPr lang="en-US" dirty="0" err="1" smtClean="0">
                <a:solidFill>
                  <a:srgbClr val="00B050"/>
                </a:solidFill>
              </a:rPr>
              <a:t>ini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mencakup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setiap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tindakan</a:t>
            </a:r>
            <a:r>
              <a:rPr lang="en-US" dirty="0" smtClean="0">
                <a:solidFill>
                  <a:srgbClr val="00B050"/>
                </a:solidFill>
              </a:rPr>
              <a:t> yang </a:t>
            </a:r>
            <a:r>
              <a:rPr lang="en-US" dirty="0" err="1" smtClean="0">
                <a:solidFill>
                  <a:srgbClr val="00B050"/>
                </a:solidFill>
              </a:rPr>
              <a:t>dapat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mengakibatkan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terciptanya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kesimpulan</a:t>
            </a:r>
            <a:r>
              <a:rPr lang="en-US" dirty="0" smtClean="0">
                <a:solidFill>
                  <a:srgbClr val="00B050"/>
                </a:solidFill>
              </a:rPr>
              <a:t> yang </a:t>
            </a:r>
            <a:r>
              <a:rPr lang="en-US" dirty="0" err="1" smtClean="0">
                <a:solidFill>
                  <a:srgbClr val="00B050"/>
                </a:solidFill>
              </a:rPr>
              <a:t>negatif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oleh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pihak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ketiga</a:t>
            </a:r>
            <a:r>
              <a:rPr lang="en-US" dirty="0" smtClean="0">
                <a:solidFill>
                  <a:srgbClr val="00B050"/>
                </a:solidFill>
              </a:rPr>
              <a:t> yang </a:t>
            </a:r>
            <a:r>
              <a:rPr lang="en-US" dirty="0" err="1" smtClean="0">
                <a:solidFill>
                  <a:srgbClr val="00B050"/>
                </a:solidFill>
              </a:rPr>
              <a:t>rasional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dan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memiliki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pengetahuan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mengenai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semua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informasi</a:t>
            </a:r>
            <a:r>
              <a:rPr lang="en-US" dirty="0" smtClean="0">
                <a:solidFill>
                  <a:srgbClr val="00B050"/>
                </a:solidFill>
              </a:rPr>
              <a:t> yang </a:t>
            </a:r>
            <a:r>
              <a:rPr lang="en-US" dirty="0" err="1" smtClean="0">
                <a:solidFill>
                  <a:srgbClr val="00B050"/>
                </a:solidFill>
              </a:rPr>
              <a:t>relevan</a:t>
            </a:r>
            <a:r>
              <a:rPr lang="en-US" dirty="0" smtClean="0">
                <a:solidFill>
                  <a:srgbClr val="00B050"/>
                </a:solidFill>
              </a:rPr>
              <a:t>, yang </a:t>
            </a:r>
            <a:r>
              <a:rPr lang="en-US" dirty="0" err="1" smtClean="0">
                <a:solidFill>
                  <a:srgbClr val="00B050"/>
                </a:solidFill>
              </a:rPr>
              <a:t>dapat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menurunkan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reputasi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profesi</a:t>
            </a:r>
            <a:r>
              <a:rPr lang="en-US" dirty="0" smtClean="0">
                <a:solidFill>
                  <a:srgbClr val="00B050"/>
                </a:solidFill>
              </a:rPr>
              <a:t>. </a:t>
            </a:r>
            <a:r>
              <a:rPr lang="en-US" dirty="0" err="1" smtClean="0">
                <a:solidFill>
                  <a:srgbClr val="00B050"/>
                </a:solidFill>
              </a:rPr>
              <a:t>Misal</a:t>
            </a:r>
            <a:r>
              <a:rPr lang="en-US" dirty="0" smtClean="0">
                <a:solidFill>
                  <a:srgbClr val="00B050"/>
                </a:solidFill>
              </a:rPr>
              <a:t> :</a:t>
            </a:r>
          </a:p>
          <a:p>
            <a:pPr marL="514350" indent="-514350">
              <a:buAutoNum type="alphaLcPeriod"/>
            </a:pPr>
            <a:r>
              <a:rPr lang="en-US" dirty="0" err="1" smtClean="0">
                <a:solidFill>
                  <a:srgbClr val="00B050"/>
                </a:solidFill>
              </a:rPr>
              <a:t>Membuat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pernyataan</a:t>
            </a:r>
            <a:r>
              <a:rPr lang="en-US" dirty="0" smtClean="0">
                <a:solidFill>
                  <a:srgbClr val="00B050"/>
                </a:solidFill>
              </a:rPr>
              <a:t> yang </a:t>
            </a:r>
            <a:r>
              <a:rPr lang="en-US" dirty="0" err="1" smtClean="0">
                <a:solidFill>
                  <a:srgbClr val="00B050"/>
                </a:solidFill>
              </a:rPr>
              <a:t>berlebihan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mengenai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jasa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profesional</a:t>
            </a:r>
            <a:r>
              <a:rPr lang="en-US" dirty="0" smtClean="0">
                <a:solidFill>
                  <a:srgbClr val="00B050"/>
                </a:solidFill>
              </a:rPr>
              <a:t> yang </a:t>
            </a:r>
            <a:r>
              <a:rPr lang="en-US" dirty="0" err="1" smtClean="0">
                <a:solidFill>
                  <a:srgbClr val="00B050"/>
                </a:solidFill>
              </a:rPr>
              <a:t>dapat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diberikan</a:t>
            </a:r>
            <a:r>
              <a:rPr lang="en-US" dirty="0" smtClean="0">
                <a:solidFill>
                  <a:srgbClr val="00B050"/>
                </a:solidFill>
              </a:rPr>
              <a:t>, </a:t>
            </a:r>
            <a:r>
              <a:rPr lang="en-US" dirty="0" err="1" smtClean="0">
                <a:solidFill>
                  <a:srgbClr val="00B050"/>
                </a:solidFill>
              </a:rPr>
              <a:t>kualifikasi</a:t>
            </a:r>
            <a:r>
              <a:rPr lang="en-US" dirty="0" smtClean="0">
                <a:solidFill>
                  <a:srgbClr val="00B050"/>
                </a:solidFill>
              </a:rPr>
              <a:t> yang </a:t>
            </a:r>
            <a:r>
              <a:rPr lang="en-US" dirty="0" err="1" smtClean="0">
                <a:solidFill>
                  <a:srgbClr val="00B050"/>
                </a:solidFill>
              </a:rPr>
              <a:t>dimiliki</a:t>
            </a:r>
            <a:r>
              <a:rPr lang="en-US" dirty="0" smtClean="0">
                <a:solidFill>
                  <a:srgbClr val="00B050"/>
                </a:solidFill>
              </a:rPr>
              <a:t>, </a:t>
            </a:r>
            <a:r>
              <a:rPr lang="en-US" dirty="0" err="1" smtClean="0">
                <a:solidFill>
                  <a:srgbClr val="00B050"/>
                </a:solidFill>
              </a:rPr>
              <a:t>atau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pengalaman</a:t>
            </a:r>
            <a:r>
              <a:rPr lang="en-US" dirty="0" smtClean="0">
                <a:solidFill>
                  <a:srgbClr val="00B050"/>
                </a:solidFill>
              </a:rPr>
              <a:t> yang </a:t>
            </a:r>
            <a:r>
              <a:rPr lang="en-US" dirty="0" err="1" smtClean="0">
                <a:solidFill>
                  <a:srgbClr val="00B050"/>
                </a:solidFill>
              </a:rPr>
              <a:t>telah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diperoleh</a:t>
            </a:r>
            <a:endParaRPr lang="en-US" dirty="0" smtClean="0">
              <a:solidFill>
                <a:srgbClr val="00B050"/>
              </a:solidFill>
            </a:endParaRPr>
          </a:p>
          <a:p>
            <a:pPr marL="514350" indent="-514350">
              <a:buAutoNum type="alphaLcPeriod"/>
            </a:pPr>
            <a:r>
              <a:rPr lang="en-US" dirty="0" err="1" smtClean="0">
                <a:solidFill>
                  <a:srgbClr val="00B050"/>
                </a:solidFill>
              </a:rPr>
              <a:t>Membuat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pernyaan</a:t>
            </a:r>
            <a:r>
              <a:rPr lang="en-US" dirty="0" smtClean="0">
                <a:solidFill>
                  <a:srgbClr val="00B050"/>
                </a:solidFill>
              </a:rPr>
              <a:t> yang </a:t>
            </a:r>
            <a:r>
              <a:rPr lang="en-US" dirty="0" err="1" smtClean="0">
                <a:solidFill>
                  <a:srgbClr val="00B050"/>
                </a:solidFill>
              </a:rPr>
              <a:t>merendahkan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atau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melakukan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perbandingan</a:t>
            </a:r>
            <a:r>
              <a:rPr lang="en-US" dirty="0" smtClean="0">
                <a:solidFill>
                  <a:srgbClr val="00B050"/>
                </a:solidFill>
              </a:rPr>
              <a:t> yang </a:t>
            </a:r>
            <a:r>
              <a:rPr lang="en-US" dirty="0" err="1" smtClean="0">
                <a:solidFill>
                  <a:srgbClr val="00B050"/>
                </a:solidFill>
              </a:rPr>
              <a:t>tidak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didukung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bukti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terhadap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hasil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pekerjaan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praktisi</a:t>
            </a:r>
            <a:r>
              <a:rPr lang="en-US" dirty="0" smtClean="0">
                <a:solidFill>
                  <a:srgbClr val="00B050"/>
                </a:solidFill>
              </a:rPr>
              <a:t> lain</a:t>
            </a:r>
            <a:endParaRPr lang="en-US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err="1" smtClean="0">
                <a:solidFill>
                  <a:srgbClr val="00B050"/>
                </a:solidFill>
              </a:rPr>
              <a:t>Pendekatan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kerangka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konseptual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smtClean="0">
                <a:solidFill>
                  <a:srgbClr val="00B050"/>
                </a:solidFill>
              </a:rPr>
              <a:t>: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None/>
            </a:pPr>
            <a:r>
              <a:rPr lang="en-US" dirty="0" err="1" smtClean="0">
                <a:solidFill>
                  <a:srgbClr val="00B050"/>
                </a:solidFill>
              </a:rPr>
              <a:t>Setiap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praktisi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harus</a:t>
            </a:r>
            <a:r>
              <a:rPr lang="en-US" dirty="0" smtClean="0">
                <a:solidFill>
                  <a:srgbClr val="00B050"/>
                </a:solidFill>
              </a:rPr>
              <a:t> :</a:t>
            </a:r>
          </a:p>
          <a:p>
            <a:pPr marL="514350" indent="-514350">
              <a:buAutoNum type="arabicPeriod"/>
            </a:pPr>
            <a:r>
              <a:rPr lang="en-US" dirty="0" err="1" smtClean="0">
                <a:solidFill>
                  <a:srgbClr val="FF0000"/>
                </a:solidFill>
              </a:rPr>
              <a:t>Mengevaluasi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setiap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ancaman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terhadap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kepatuhan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pada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prinsip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dasar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etika</a:t>
            </a:r>
            <a:endParaRPr lang="en-US" dirty="0" smtClean="0">
              <a:solidFill>
                <a:srgbClr val="FF0000"/>
              </a:solidFill>
            </a:endParaRPr>
          </a:p>
          <a:p>
            <a:pPr marL="514350" indent="-514350">
              <a:buAutoNum type="arabicPeriod"/>
            </a:pPr>
            <a:r>
              <a:rPr lang="en-US" dirty="0" err="1" smtClean="0"/>
              <a:t>Memperhatikan</a:t>
            </a:r>
            <a:r>
              <a:rPr lang="en-US" dirty="0" smtClean="0"/>
              <a:t> </a:t>
            </a:r>
            <a:r>
              <a:rPr lang="en-US" dirty="0" err="1" smtClean="0"/>
              <a:t>faktor-faktor</a:t>
            </a:r>
            <a:r>
              <a:rPr lang="en-US" dirty="0" smtClean="0"/>
              <a:t> </a:t>
            </a:r>
            <a:r>
              <a:rPr lang="en-US" dirty="0" err="1" smtClean="0"/>
              <a:t>kuantitatif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kualitatif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mempertimbangkan</a:t>
            </a:r>
            <a:r>
              <a:rPr lang="en-US" dirty="0" smtClean="0"/>
              <a:t> </a:t>
            </a:r>
            <a:r>
              <a:rPr lang="en-US" dirty="0" err="1" smtClean="0"/>
              <a:t>signifikansi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ancaman</a:t>
            </a:r>
            <a:r>
              <a:rPr lang="en-US" dirty="0" smtClean="0"/>
              <a:t> yang </a:t>
            </a:r>
            <a:r>
              <a:rPr lang="en-US" dirty="0" err="1" smtClean="0"/>
              <a:t>potensial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b="1" dirty="0" err="1" smtClean="0">
                <a:solidFill>
                  <a:srgbClr val="0070C0"/>
                </a:solidFill>
              </a:rPr>
              <a:t>Menerapkan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pencegahan</a:t>
            </a:r>
            <a:r>
              <a:rPr lang="en-US" b="1" dirty="0" smtClean="0">
                <a:solidFill>
                  <a:srgbClr val="0070C0"/>
                </a:solidFill>
              </a:rPr>
              <a:t> yang </a:t>
            </a:r>
            <a:r>
              <a:rPr lang="en-US" b="1" dirty="0" err="1" smtClean="0">
                <a:solidFill>
                  <a:srgbClr val="0070C0"/>
                </a:solidFill>
              </a:rPr>
              <a:t>tepat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atas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setiap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ancaman</a:t>
            </a:r>
            <a:r>
              <a:rPr lang="en-US" b="1" dirty="0" smtClean="0">
                <a:solidFill>
                  <a:srgbClr val="0070C0"/>
                </a:solidFill>
              </a:rPr>
              <a:t> yang </a:t>
            </a:r>
            <a:r>
              <a:rPr lang="en-US" b="1" dirty="0" err="1" smtClean="0">
                <a:solidFill>
                  <a:srgbClr val="0070C0"/>
                </a:solidFill>
              </a:rPr>
              <a:t>diidentifikasi</a:t>
            </a:r>
            <a:r>
              <a:rPr lang="en-US" b="1" dirty="0" smtClean="0">
                <a:solidFill>
                  <a:srgbClr val="0070C0"/>
                </a:solidFill>
              </a:rPr>
              <a:t>, </a:t>
            </a:r>
            <a:r>
              <a:rPr lang="en-US" b="1" dirty="0" err="1" smtClean="0">
                <a:solidFill>
                  <a:srgbClr val="0070C0"/>
                </a:solidFill>
              </a:rPr>
              <a:t>atau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jika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dapat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menerapkan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pencegahan</a:t>
            </a:r>
            <a:r>
              <a:rPr lang="en-US" b="1" dirty="0" smtClean="0">
                <a:solidFill>
                  <a:srgbClr val="0070C0"/>
                </a:solidFill>
              </a:rPr>
              <a:t>, </a:t>
            </a:r>
            <a:r>
              <a:rPr lang="en-US" b="1" dirty="0" err="1" smtClean="0">
                <a:solidFill>
                  <a:srgbClr val="0070C0"/>
                </a:solidFill>
              </a:rPr>
              <a:t>ia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harus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menolak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menerima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perikatan</a:t>
            </a:r>
            <a:r>
              <a:rPr lang="en-US" b="1" dirty="0" smtClean="0">
                <a:solidFill>
                  <a:srgbClr val="0070C0"/>
                </a:solidFill>
              </a:rPr>
              <a:t>, </a:t>
            </a:r>
            <a:r>
              <a:rPr lang="en-US" b="1" dirty="0" err="1" smtClean="0">
                <a:solidFill>
                  <a:srgbClr val="0070C0"/>
                </a:solidFill>
              </a:rPr>
              <a:t>menghentikan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jasa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profesioanal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atau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bahkan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mengundurkan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diri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dari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perikatan</a:t>
            </a:r>
            <a:endParaRPr lang="en-US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985</Words>
  <Application>Microsoft Office PowerPoint</Application>
  <PresentationFormat>On-screen Show (4:3)</PresentationFormat>
  <Paragraphs>126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Slide 1</vt:lpstr>
      <vt:lpstr>Slide 2</vt:lpstr>
      <vt:lpstr>PRINSIP DASAR ETIKA</vt:lpstr>
      <vt:lpstr>Integritas :</vt:lpstr>
      <vt:lpstr>Objektivitas :</vt:lpstr>
      <vt:lpstr>Kompetensi serta kecermatan &amp; kehati-hatian profesional :</vt:lpstr>
      <vt:lpstr>Kerahasiaan:</vt:lpstr>
      <vt:lpstr>Perilaku Profesional:</vt:lpstr>
      <vt:lpstr>Pendekatan kerangka konseptual :</vt:lpstr>
      <vt:lpstr>Ancaman:</vt:lpstr>
      <vt:lpstr>Ancaman lanjutan….:</vt:lpstr>
      <vt:lpstr>Pencegahan:</vt:lpstr>
      <vt:lpstr>Penyelesaian masalah etika profesi</vt:lpstr>
      <vt:lpstr>Slide 14</vt:lpstr>
      <vt:lpstr>Kode Etik Profesi :</vt:lpstr>
      <vt:lpstr>Konsep Independensi</vt:lpstr>
      <vt:lpstr>Konsep Independensi lanjutan …</vt:lpstr>
      <vt:lpstr>Periode Independensi</vt:lpstr>
      <vt:lpstr>Ancaman dalam perikatan asurans</vt:lpstr>
      <vt:lpstr>Ancaman dalam perikatan asurans lanjutan…..</vt:lpstr>
      <vt:lpstr>Siapa yang harus independen ???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PRINSIP DASAR ETIKA</dc:title>
  <dc:creator>SONY VAIO</dc:creator>
  <cp:lastModifiedBy>SONY VAIO</cp:lastModifiedBy>
  <cp:revision>19</cp:revision>
  <dcterms:created xsi:type="dcterms:W3CDTF">2015-03-04T15:22:51Z</dcterms:created>
  <dcterms:modified xsi:type="dcterms:W3CDTF">2015-03-04T17:00:37Z</dcterms:modified>
</cp:coreProperties>
</file>